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60"/>
  </p:notesMasterIdLst>
  <p:sldIdLst>
    <p:sldId id="281" r:id="rId2"/>
    <p:sldId id="312" r:id="rId3"/>
    <p:sldId id="317" r:id="rId4"/>
    <p:sldId id="318" r:id="rId5"/>
    <p:sldId id="319" r:id="rId6"/>
    <p:sldId id="320" r:id="rId7"/>
    <p:sldId id="321" r:id="rId8"/>
    <p:sldId id="322" r:id="rId9"/>
    <p:sldId id="323" r:id="rId10"/>
    <p:sldId id="324" r:id="rId11"/>
    <p:sldId id="325" r:id="rId12"/>
    <p:sldId id="326" r:id="rId13"/>
    <p:sldId id="327" r:id="rId14"/>
    <p:sldId id="328" r:id="rId15"/>
    <p:sldId id="329" r:id="rId16"/>
    <p:sldId id="330" r:id="rId17"/>
    <p:sldId id="331" r:id="rId18"/>
    <p:sldId id="332" r:id="rId19"/>
    <p:sldId id="333" r:id="rId20"/>
    <p:sldId id="334" r:id="rId21"/>
    <p:sldId id="335" r:id="rId22"/>
    <p:sldId id="336" r:id="rId23"/>
    <p:sldId id="337" r:id="rId24"/>
    <p:sldId id="338" r:id="rId25"/>
    <p:sldId id="339" r:id="rId26"/>
    <p:sldId id="340" r:id="rId27"/>
    <p:sldId id="341" r:id="rId28"/>
    <p:sldId id="342" r:id="rId29"/>
    <p:sldId id="343" r:id="rId30"/>
    <p:sldId id="344" r:id="rId31"/>
    <p:sldId id="345" r:id="rId32"/>
    <p:sldId id="313" r:id="rId33"/>
    <p:sldId id="257" r:id="rId34"/>
    <p:sldId id="314" r:id="rId35"/>
    <p:sldId id="258" r:id="rId36"/>
    <p:sldId id="259" r:id="rId37"/>
    <p:sldId id="260" r:id="rId38"/>
    <p:sldId id="261" r:id="rId39"/>
    <p:sldId id="262" r:id="rId40"/>
    <p:sldId id="315" r:id="rId41"/>
    <p:sldId id="316" r:id="rId42"/>
    <p:sldId id="277" r:id="rId43"/>
    <p:sldId id="263" r:id="rId44"/>
    <p:sldId id="264" r:id="rId45"/>
    <p:sldId id="265" r:id="rId46"/>
    <p:sldId id="278" r:id="rId47"/>
    <p:sldId id="266" r:id="rId48"/>
    <p:sldId id="267" r:id="rId49"/>
    <p:sldId id="294" r:id="rId50"/>
    <p:sldId id="453" r:id="rId51"/>
    <p:sldId id="454" r:id="rId52"/>
    <p:sldId id="346" r:id="rId53"/>
    <p:sldId id="347" r:id="rId54"/>
    <p:sldId id="348" r:id="rId55"/>
    <p:sldId id="349" r:id="rId56"/>
    <p:sldId id="350" r:id="rId57"/>
    <p:sldId id="351" r:id="rId58"/>
    <p:sldId id="352" r:id="rId59"/>
    <p:sldId id="353" r:id="rId60"/>
    <p:sldId id="354" r:id="rId61"/>
    <p:sldId id="355" r:id="rId62"/>
    <p:sldId id="356" r:id="rId63"/>
    <p:sldId id="357" r:id="rId64"/>
    <p:sldId id="358" r:id="rId65"/>
    <p:sldId id="359" r:id="rId66"/>
    <p:sldId id="360" r:id="rId67"/>
    <p:sldId id="361" r:id="rId68"/>
    <p:sldId id="362" r:id="rId69"/>
    <p:sldId id="363" r:id="rId70"/>
    <p:sldId id="364" r:id="rId71"/>
    <p:sldId id="365" r:id="rId72"/>
    <p:sldId id="366" r:id="rId73"/>
    <p:sldId id="367" r:id="rId74"/>
    <p:sldId id="368" r:id="rId75"/>
    <p:sldId id="369" r:id="rId76"/>
    <p:sldId id="370" r:id="rId77"/>
    <p:sldId id="371" r:id="rId78"/>
    <p:sldId id="372" r:id="rId79"/>
    <p:sldId id="373" r:id="rId80"/>
    <p:sldId id="374" r:id="rId81"/>
    <p:sldId id="375" r:id="rId82"/>
    <p:sldId id="376" r:id="rId83"/>
    <p:sldId id="377" r:id="rId84"/>
    <p:sldId id="378" r:id="rId85"/>
    <p:sldId id="379" r:id="rId86"/>
    <p:sldId id="380" r:id="rId87"/>
    <p:sldId id="381" r:id="rId88"/>
    <p:sldId id="382" r:id="rId89"/>
    <p:sldId id="383" r:id="rId90"/>
    <p:sldId id="384" r:id="rId91"/>
    <p:sldId id="385" r:id="rId92"/>
    <p:sldId id="386" r:id="rId93"/>
    <p:sldId id="387" r:id="rId94"/>
    <p:sldId id="388" r:id="rId95"/>
    <p:sldId id="389" r:id="rId96"/>
    <p:sldId id="390" r:id="rId97"/>
    <p:sldId id="391" r:id="rId98"/>
    <p:sldId id="392" r:id="rId99"/>
    <p:sldId id="393" r:id="rId100"/>
    <p:sldId id="394" r:id="rId101"/>
    <p:sldId id="395" r:id="rId102"/>
    <p:sldId id="396" r:id="rId103"/>
    <p:sldId id="397" r:id="rId104"/>
    <p:sldId id="398" r:id="rId105"/>
    <p:sldId id="399" r:id="rId106"/>
    <p:sldId id="400" r:id="rId107"/>
    <p:sldId id="401" r:id="rId108"/>
    <p:sldId id="402" r:id="rId109"/>
    <p:sldId id="403" r:id="rId110"/>
    <p:sldId id="404" r:id="rId111"/>
    <p:sldId id="405" r:id="rId112"/>
    <p:sldId id="406" r:id="rId113"/>
    <p:sldId id="407" r:id="rId114"/>
    <p:sldId id="408" r:id="rId115"/>
    <p:sldId id="409" r:id="rId116"/>
    <p:sldId id="410" r:id="rId117"/>
    <p:sldId id="411" r:id="rId118"/>
    <p:sldId id="412" r:id="rId119"/>
    <p:sldId id="413" r:id="rId120"/>
    <p:sldId id="414" r:id="rId121"/>
    <p:sldId id="415" r:id="rId122"/>
    <p:sldId id="416" r:id="rId123"/>
    <p:sldId id="417" r:id="rId124"/>
    <p:sldId id="418" r:id="rId125"/>
    <p:sldId id="419" r:id="rId126"/>
    <p:sldId id="420" r:id="rId127"/>
    <p:sldId id="421" r:id="rId128"/>
    <p:sldId id="422" r:id="rId129"/>
    <p:sldId id="423" r:id="rId130"/>
    <p:sldId id="424" r:id="rId131"/>
    <p:sldId id="425" r:id="rId132"/>
    <p:sldId id="426" r:id="rId133"/>
    <p:sldId id="427" r:id="rId134"/>
    <p:sldId id="428" r:id="rId135"/>
    <p:sldId id="429" r:id="rId136"/>
    <p:sldId id="430" r:id="rId137"/>
    <p:sldId id="431" r:id="rId138"/>
    <p:sldId id="432" r:id="rId139"/>
    <p:sldId id="433" r:id="rId140"/>
    <p:sldId id="434" r:id="rId141"/>
    <p:sldId id="435" r:id="rId142"/>
    <p:sldId id="436" r:id="rId143"/>
    <p:sldId id="437" r:id="rId144"/>
    <p:sldId id="438" r:id="rId145"/>
    <p:sldId id="439" r:id="rId146"/>
    <p:sldId id="440" r:id="rId147"/>
    <p:sldId id="441" r:id="rId148"/>
    <p:sldId id="442" r:id="rId149"/>
    <p:sldId id="443" r:id="rId150"/>
    <p:sldId id="444" r:id="rId151"/>
    <p:sldId id="445" r:id="rId152"/>
    <p:sldId id="446" r:id="rId153"/>
    <p:sldId id="447" r:id="rId154"/>
    <p:sldId id="448" r:id="rId155"/>
    <p:sldId id="449" r:id="rId156"/>
    <p:sldId id="450" r:id="rId157"/>
    <p:sldId id="451" r:id="rId158"/>
    <p:sldId id="452" r:id="rId15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595" autoAdjust="0"/>
  </p:normalViewPr>
  <p:slideViewPr>
    <p:cSldViewPr>
      <p:cViewPr varScale="1">
        <p:scale>
          <a:sx n="110" d="100"/>
          <a:sy n="110" d="100"/>
        </p:scale>
        <p:origin x="-158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6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slide" Target="slides/slide158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notesMaster" Target="notesMasters/notesMaster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6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viewProps" Target="viewProp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theme" Target="theme/theme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7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FEAE491-3DE3-44A6-A9F0-E2D5B7786C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270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6C2B50-5716-4345-B4E2-7F9853DC3CC4}" type="slidenum">
              <a:rPr lang="en-US" altLang="en-US" sz="1200" smtClean="0"/>
              <a:pPr eaLnBrk="1" hangingPunct="1"/>
              <a:t>29</a:t>
            </a:fld>
            <a:endParaRPr lang="en-US" altLang="en-US" sz="1200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942A1FB-0A1B-4902-807D-A681680F4216}" type="slidenum">
              <a:rPr lang="en-US" altLang="en-US" sz="1200"/>
              <a:pPr eaLnBrk="1" hangingPunct="1"/>
              <a:t>63</a:t>
            </a:fld>
            <a:endParaRPr lang="en-US" altLang="en-US" sz="1200"/>
          </a:p>
        </p:txBody>
      </p:sp>
      <p:sp>
        <p:nvSpPr>
          <p:cNvPr id="168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89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15587B8-EC27-4B80-9FCE-08EE5442F832}" type="slidenum">
              <a:rPr lang="en-US" altLang="en-US" sz="1200"/>
              <a:pPr eaLnBrk="1" hangingPunct="1"/>
              <a:t>31</a:t>
            </a:fld>
            <a:endParaRPr lang="en-US" altLang="en-US" sz="12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EBA5472-CD40-497C-865F-DF2BD1484A8A}" type="slidenum">
              <a:rPr lang="en-US" altLang="en-US" smtClean="0"/>
              <a:pPr eaLnBrk="1" hangingPunct="1">
                <a:spcBef>
                  <a:spcPct val="0"/>
                </a:spcBef>
              </a:pPr>
              <a:t>52</a:t>
            </a:fld>
            <a:endParaRPr lang="en-US" altLang="en-US" smtClean="0"/>
          </a:p>
        </p:txBody>
      </p:sp>
      <p:sp>
        <p:nvSpPr>
          <p:cNvPr id="1239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9B7A0B8-9309-4042-ADA9-5AC94DECF840}" type="slidenum">
              <a:rPr lang="en-US" altLang="en-US" smtClean="0"/>
              <a:pPr eaLnBrk="1" hangingPunct="1">
                <a:spcBef>
                  <a:spcPct val="0"/>
                </a:spcBef>
              </a:pPr>
              <a:t>53</a:t>
            </a:fld>
            <a:endParaRPr lang="en-US" altLang="en-US" smtClean="0"/>
          </a:p>
        </p:txBody>
      </p:sp>
      <p:sp>
        <p:nvSpPr>
          <p:cNvPr id="1249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06C125-6038-40BF-A17D-60BCD44FB5EF}" type="slidenum">
              <a:rPr lang="en-US" altLang="en-US" sz="1200" smtClean="0"/>
              <a:pPr eaLnBrk="1" hangingPunct="1"/>
              <a:t>58</a:t>
            </a:fld>
            <a:endParaRPr lang="en-US" altLang="en-US" sz="1200" smtClean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3394F66-E450-418D-8E49-C62777E67CF2}" type="slidenum">
              <a:rPr lang="en-US" altLang="en-US" sz="1200" smtClean="0"/>
              <a:pPr eaLnBrk="1" hangingPunct="1"/>
              <a:t>59</a:t>
            </a:fld>
            <a:endParaRPr lang="en-US" altLang="en-US" sz="1200" smtClean="0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911BFC0-03FA-4039-8094-819649A74CDB}" type="slidenum">
              <a:rPr lang="en-US" altLang="en-US" sz="1200"/>
              <a:pPr eaLnBrk="1" hangingPunct="1"/>
              <a:t>60</a:t>
            </a:fld>
            <a:endParaRPr lang="en-US" altLang="en-US" sz="1200"/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53EFA4-D54B-4080-9712-B2815DCC9766}" type="slidenum">
              <a:rPr lang="en-US" altLang="en-US" sz="1200"/>
              <a:pPr eaLnBrk="1" hangingPunct="1"/>
              <a:t>61</a:t>
            </a:fld>
            <a:endParaRPr lang="en-US" altLang="en-US" sz="1200"/>
          </a:p>
        </p:txBody>
      </p:sp>
      <p:sp>
        <p:nvSpPr>
          <p:cNvPr id="166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69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E14F6B0-BCDF-4A63-B578-D7BB43DED632}" type="slidenum">
              <a:rPr lang="en-US" altLang="en-US" sz="1200"/>
              <a:pPr eaLnBrk="1" hangingPunct="1"/>
              <a:t>62</a:t>
            </a:fld>
            <a:endParaRPr lang="en-US" altLang="en-US" sz="1200"/>
          </a:p>
        </p:txBody>
      </p:sp>
      <p:sp>
        <p:nvSpPr>
          <p:cNvPr id="167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79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437 h 1906"/>
                <a:gd name="T4" fmla="*/ 5812 w 5740"/>
                <a:gd name="T5" fmla="*/ 1437 h 1906"/>
                <a:gd name="T6" fmla="*/ 5812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17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9217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6727D-55B1-4679-BDC1-AC5BAD74F4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177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8BD0A-7098-4568-9262-6D28FE4BAB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85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65EA7-219E-46E5-B286-BC0E4E4E2B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212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9035C-23F8-4251-8813-49354906EB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250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5F82D-43C2-4B44-A9A4-CB9A56634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85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4FC40-5C62-4501-B54C-351AC97F3B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01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87294-A04B-40D3-9295-0DBA9F06A1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799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1C8C0-C890-4340-8C17-940959C747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890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47E24-BE66-4038-91E3-521DE7E05C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486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011F8-1439-481E-BC73-1C805DCAB4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1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95542E-1A30-4660-A6D6-2A6A06451B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485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8FCB1C22-44E7-4927-87BB-BD26262B1F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9114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14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14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14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9114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437 h 1906"/>
                <a:gd name="T4" fmla="*/ 5812 w 5740"/>
                <a:gd name="T5" fmla="*/ 1437 h 1906"/>
                <a:gd name="T6" fmla="*/ 5812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114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115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115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2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228600"/>
            <a:ext cx="7239000" cy="1905000"/>
          </a:xfrm>
        </p:spPr>
        <p:txBody>
          <a:bodyPr/>
          <a:lstStyle/>
          <a:p>
            <a:pPr eaLnBrk="1" hangingPunct="1">
              <a:defRPr/>
            </a:pPr>
            <a:r>
              <a:rPr lang="en-US" b="0" smtClean="0"/>
              <a:t>Mastering NT Greek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2286000"/>
            <a:ext cx="6400800" cy="3505200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/>
              <a:t>28.  Case Revisited:  </a:t>
            </a:r>
            <a:br>
              <a:rPr lang="en-US" b="1" smtClean="0"/>
            </a:br>
            <a:r>
              <a:rPr lang="en-US" b="1" smtClean="0"/>
              <a:t>Genitive and Dative</a:t>
            </a:r>
          </a:p>
          <a:p>
            <a:pPr eaLnBrk="1" hangingPunct="1">
              <a:defRPr/>
            </a:pPr>
            <a:endParaRPr lang="en-US" b="1" smtClean="0"/>
          </a:p>
          <a:p>
            <a:pPr eaLnBrk="1" hangingPunct="1">
              <a:defRPr/>
            </a:pPr>
            <a:endParaRPr lang="en-US" b="1" smtClean="0"/>
          </a:p>
          <a:p>
            <a:pPr eaLnBrk="1" hangingPunct="1">
              <a:defRPr/>
            </a:pPr>
            <a:endParaRPr lang="en-US" b="1" smtClean="0"/>
          </a:p>
          <a:p>
            <a:pPr eaLnBrk="1" hangingPunct="1">
              <a:defRPr/>
            </a:pPr>
            <a:r>
              <a:rPr lang="en-US" sz="1800" b="1" smtClean="0"/>
              <a:t>By Ted Hildebrandt  </a:t>
            </a:r>
            <a:r>
              <a:rPr lang="en-US" sz="1800" b="1" smtClean="0">
                <a:latin typeface="Times New Roman"/>
                <a:cs typeface="Times New Roman" pitchFamily="18" charset="0"/>
              </a:rPr>
              <a:t>©</a:t>
            </a:r>
            <a:r>
              <a:rPr lang="en-US" sz="1800" b="1" smtClean="0">
                <a:cs typeface="Times New Roman" pitchFamily="18" charset="0"/>
              </a:rPr>
              <a:t> 2003</a:t>
            </a:r>
            <a:endParaRPr lang="en-US" sz="1800" b="1" smtClean="0"/>
          </a:p>
          <a:p>
            <a:pPr eaLnBrk="1" hangingPunct="1">
              <a:defRPr/>
            </a:pPr>
            <a:r>
              <a:rPr lang="en-US" sz="1800" b="1" smtClean="0"/>
              <a:t>Baker Academic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b="1" smtClean="0">
                <a:cs typeface="Times New Roman" pitchFamily="18" charset="0"/>
              </a:rPr>
              <a:t>The "is" verb PAI </a:t>
            </a:r>
            <a:r>
              <a:rPr lang="en-US" altLang="en-US" smtClean="0">
                <a:cs typeface="Times New Roman" pitchFamily="18" charset="0"/>
              </a:rPr>
              <a:t> -- </a:t>
            </a:r>
            <a:r>
              <a:rPr lang="el-GR" altLang="en-US" smtClean="0">
                <a:cs typeface="Times New Roman" pitchFamily="18" charset="0"/>
              </a:rPr>
              <a:t>εἰμί </a:t>
            </a:r>
            <a:r>
              <a:rPr lang="en-US" altLang="en-US" smtClean="0">
                <a:cs typeface="Times New Roman" pitchFamily="18" charset="0"/>
              </a:rPr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l-GR" altLang="en-US" smtClean="0">
                <a:cs typeface="Times New Roman" pitchFamily="18" charset="0"/>
              </a:rPr>
              <a:t>εἰμί </a:t>
            </a:r>
            <a:r>
              <a:rPr lang="en-US" altLang="en-US" smtClean="0">
                <a:cs typeface="Times New Roman" pitchFamily="18" charset="0"/>
              </a:rPr>
              <a:t>                      	</a:t>
            </a:r>
            <a:r>
              <a:rPr lang="el-GR" altLang="en-US" smtClean="0">
                <a:cs typeface="Times New Roman" pitchFamily="18" charset="0"/>
              </a:rPr>
              <a:t>ἐσμέν</a:t>
            </a:r>
            <a:r>
              <a:rPr lang="en-US" altLang="en-US" smtClean="0">
                <a:cs typeface="Times New Roman" pitchFamily="18" charset="0"/>
              </a:rPr>
              <a:t>  </a:t>
            </a:r>
            <a:br>
              <a:rPr lang="en-US" altLang="en-US" smtClean="0">
                <a:cs typeface="Times New Roman" pitchFamily="18" charset="0"/>
              </a:rPr>
            </a:br>
            <a:r>
              <a:rPr lang="el-GR" altLang="en-US" smtClean="0">
                <a:cs typeface="Times New Roman" pitchFamily="18" charset="0"/>
              </a:rPr>
              <a:t>εἶ </a:t>
            </a:r>
            <a:r>
              <a:rPr lang="en-US" altLang="en-US" smtClean="0">
                <a:cs typeface="Times New Roman" pitchFamily="18" charset="0"/>
              </a:rPr>
              <a:t>                   		</a:t>
            </a:r>
            <a:r>
              <a:rPr lang="el-GR" altLang="en-US" smtClean="0">
                <a:cs typeface="Times New Roman" pitchFamily="18" charset="0"/>
              </a:rPr>
              <a:t>ἐστέ</a:t>
            </a:r>
            <a:r>
              <a:rPr lang="en-US" altLang="en-US" smtClean="0">
                <a:cs typeface="Times New Roman" pitchFamily="18" charset="0"/>
              </a:rPr>
              <a:t>     </a:t>
            </a:r>
            <a:br>
              <a:rPr lang="en-US" altLang="en-US" smtClean="0">
                <a:cs typeface="Times New Roman" pitchFamily="18" charset="0"/>
              </a:rPr>
            </a:br>
            <a:r>
              <a:rPr lang="el-GR" altLang="en-US" smtClean="0">
                <a:cs typeface="Times New Roman" pitchFamily="18" charset="0"/>
              </a:rPr>
              <a:t>ἐστί(ν)</a:t>
            </a:r>
            <a:r>
              <a:rPr lang="en-US" altLang="en-US" smtClean="0">
                <a:cs typeface="Times New Roman" pitchFamily="18" charset="0"/>
              </a:rPr>
              <a:t>       		</a:t>
            </a:r>
            <a:r>
              <a:rPr lang="el-GR" altLang="en-US" smtClean="0">
                <a:cs typeface="Times New Roman" pitchFamily="18" charset="0"/>
              </a:rPr>
              <a:t>εἰσί(ν)</a:t>
            </a:r>
            <a:r>
              <a:rPr lang="en-US" altLang="en-US" smtClean="0">
                <a:cs typeface="Times New Roman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250688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>
              <a:defRPr/>
            </a:pPr>
            <a:r>
              <a:rPr lang="en-US"/>
              <a:t>Chapter 6 Vocabulary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572000"/>
          </a:xfrm>
        </p:spPr>
        <p:txBody>
          <a:bodyPr/>
          <a:lstStyle/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ἐκ 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(Gen.) </a:t>
            </a:r>
          </a:p>
          <a:p>
            <a:pPr lvl="1">
              <a:defRPr/>
            </a:pPr>
            <a:r>
              <a:rPr lang="en-US" dirty="0">
                <a:cs typeface="Times New Roman" panose="02020603050405020304" pitchFamily="18" charset="0"/>
              </a:rPr>
              <a:t>out of, from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ἐν 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(Dat.) </a:t>
            </a:r>
          </a:p>
          <a:p>
            <a:pPr lvl="1">
              <a:defRPr/>
            </a:pPr>
            <a:r>
              <a:rPr lang="en-US" dirty="0">
                <a:cs typeface="Times New Roman" panose="02020603050405020304" pitchFamily="18" charset="0"/>
              </a:rPr>
              <a:t>in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ἐπί 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(Gen.) </a:t>
            </a:r>
          </a:p>
          <a:p>
            <a:pPr lvl="1">
              <a:defRPr/>
            </a:pPr>
            <a:r>
              <a:rPr lang="en-US" dirty="0">
                <a:cs typeface="Times New Roman" panose="02020603050405020304" pitchFamily="18" charset="0"/>
              </a:rPr>
              <a:t>on, over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ἐπί </a:t>
            </a:r>
            <a:r>
              <a:rPr lang="en-US" dirty="0" smtClean="0">
                <a:cs typeface="Times New Roman" panose="02020603050405020304" pitchFamily="18" charset="0"/>
              </a:rPr>
              <a:t>(</a:t>
            </a:r>
            <a:r>
              <a:rPr lang="en-US" dirty="0">
                <a:cs typeface="Times New Roman" panose="02020603050405020304" pitchFamily="18" charset="0"/>
              </a:rPr>
              <a:t>Dat.) </a:t>
            </a:r>
          </a:p>
          <a:p>
            <a:pPr lvl="1">
              <a:defRPr/>
            </a:pPr>
            <a:r>
              <a:rPr lang="en-US" dirty="0">
                <a:cs typeface="Times New Roman" panose="02020603050405020304" pitchFamily="18" charset="0"/>
              </a:rPr>
              <a:t>on, at, against, on the basis of</a:t>
            </a:r>
          </a:p>
        </p:txBody>
      </p:sp>
    </p:spTree>
    <p:extLst>
      <p:ext uri="{BB962C8B-B14F-4D97-AF65-F5344CB8AC3E}">
        <p14:creationId xmlns:p14="http://schemas.microsoft.com/office/powerpoint/2010/main" val="1955502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b="1"/>
              <a:t>Chapter 6 Vocabulary 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ἐπί 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(Acc.) </a:t>
            </a:r>
          </a:p>
          <a:p>
            <a:pPr lvl="1">
              <a:defRPr/>
            </a:pPr>
            <a:r>
              <a:rPr lang="en-US" dirty="0">
                <a:cs typeface="Times New Roman" panose="02020603050405020304" pitchFamily="18" charset="0"/>
              </a:rPr>
              <a:t>on, to, toward, against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κατά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(Gen.) </a:t>
            </a:r>
          </a:p>
          <a:p>
            <a:pPr lvl="1">
              <a:defRPr/>
            </a:pPr>
            <a:r>
              <a:rPr lang="en-US" dirty="0">
                <a:cs typeface="Times New Roman" panose="02020603050405020304" pitchFamily="18" charset="0"/>
              </a:rPr>
              <a:t>down, against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κατά 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(Acc.) </a:t>
            </a:r>
          </a:p>
          <a:p>
            <a:pPr lvl="1">
              <a:defRPr/>
            </a:pPr>
            <a:r>
              <a:rPr lang="en-US" dirty="0">
                <a:cs typeface="Times New Roman" panose="02020603050405020304" pitchFamily="18" charset="0"/>
              </a:rPr>
              <a:t>according to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μετά 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(Gen.) </a:t>
            </a:r>
          </a:p>
          <a:p>
            <a:pPr lvl="1">
              <a:defRPr/>
            </a:pPr>
            <a:r>
              <a:rPr lang="en-US" dirty="0">
                <a:cs typeface="Times New Roman" panose="02020603050405020304" pitchFamily="18" charset="0"/>
              </a:rPr>
              <a:t>with</a:t>
            </a:r>
          </a:p>
        </p:txBody>
      </p:sp>
    </p:spTree>
    <p:extLst>
      <p:ext uri="{BB962C8B-B14F-4D97-AF65-F5344CB8AC3E}">
        <p14:creationId xmlns:p14="http://schemas.microsoft.com/office/powerpoint/2010/main" val="253088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0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0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4513"/>
            <a:ext cx="8229600" cy="609600"/>
          </a:xfrm>
        </p:spPr>
        <p:txBody>
          <a:bodyPr/>
          <a:lstStyle/>
          <a:p>
            <a:pPr>
              <a:defRPr/>
            </a:pPr>
            <a:r>
              <a:rPr lang="en-US" b="1">
                <a:latin typeface="Times" pitchFamily="18" charset="0"/>
              </a:rPr>
              <a:t>Chapter 6 Vocabulary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μετά 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(Acc.) 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cs typeface="Times New Roman" panose="02020603050405020304" pitchFamily="18" charset="0"/>
              </a:rPr>
              <a:t>after, behind</a:t>
            </a:r>
          </a:p>
          <a:p>
            <a:pPr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περί 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(Gen.) 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cs typeface="Times New Roman" panose="02020603050405020304" pitchFamily="18" charset="0"/>
              </a:rPr>
              <a:t>about, concerning</a:t>
            </a:r>
          </a:p>
          <a:p>
            <a:pPr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περί  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(Acc.) 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cs typeface="Times New Roman" panose="02020603050405020304" pitchFamily="18" charset="0"/>
              </a:rPr>
              <a:t>around, near</a:t>
            </a:r>
          </a:p>
          <a:p>
            <a:pPr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πρός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(Acc.) 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cs typeface="Times New Roman" panose="02020603050405020304" pitchFamily="18" charset="0"/>
              </a:rPr>
              <a:t>to</a:t>
            </a:r>
          </a:p>
        </p:txBody>
      </p:sp>
    </p:spTree>
    <p:extLst>
      <p:ext uri="{BB962C8B-B14F-4D97-AF65-F5344CB8AC3E}">
        <p14:creationId xmlns:p14="http://schemas.microsoft.com/office/powerpoint/2010/main" val="2952161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b="1"/>
              <a:t>Ch. 5 -- Vocabulary 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5867400"/>
          </a:xfrm>
        </p:spPr>
        <p:txBody>
          <a:bodyPr/>
          <a:lstStyle/>
          <a:p>
            <a:pPr marL="342900" lvl="3" indent="-342900"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en-US" sz="3200" dirty="0">
                <a:cs typeface="Times New Roman" panose="02020603050405020304" pitchFamily="18" charset="0"/>
              </a:rPr>
              <a:t>love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ἀγάπη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ης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ἡ</a:t>
            </a:r>
            <a:r>
              <a:rPr lang="en-US" dirty="0" smtClean="0">
                <a:cs typeface="Times New Roman" panose="02020603050405020304" pitchFamily="18" charset="0"/>
              </a:rPr>
              <a:t>         </a:t>
            </a:r>
            <a:endParaRPr lang="en-US" dirty="0">
              <a:cs typeface="Times New Roman" panose="02020603050405020304" pitchFamily="18" charset="0"/>
            </a:endParaRPr>
          </a:p>
          <a:p>
            <a:pPr marL="342900" lvl="3" indent="-342900"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en-US" sz="3200" dirty="0">
                <a:cs typeface="Times New Roman" panose="02020603050405020304" pitchFamily="18" charset="0"/>
              </a:rPr>
              <a:t>truth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ἀλήθεια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ας</a:t>
            </a:r>
            <a:r>
              <a:rPr lang="en-US" dirty="0" smtClean="0">
                <a:cs typeface="Times New Roman" panose="02020603050405020304" pitchFamily="18" charset="0"/>
              </a:rPr>
              <a:t>, </a:t>
            </a:r>
            <a:r>
              <a:rPr lang="el-GR" dirty="0" smtClean="0">
                <a:cs typeface="Times New Roman" panose="02020603050405020304" pitchFamily="18" charset="0"/>
              </a:rPr>
              <a:t>ἡ </a:t>
            </a:r>
            <a:r>
              <a:rPr lang="en-US" dirty="0" smtClean="0">
                <a:cs typeface="Times New Roman" panose="02020603050405020304" pitchFamily="18" charset="0"/>
              </a:rPr>
              <a:t>       </a:t>
            </a:r>
            <a:endParaRPr lang="en-US" dirty="0">
              <a:cs typeface="Times New Roman" panose="02020603050405020304" pitchFamily="18" charset="0"/>
            </a:endParaRPr>
          </a:p>
          <a:p>
            <a:pPr marL="342900" lvl="3" indent="-342900"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en-US" sz="3200" dirty="0">
                <a:cs typeface="Times New Roman" panose="02020603050405020304" pitchFamily="18" charset="0"/>
              </a:rPr>
              <a:t>sin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ἁμαρτία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ας</a:t>
            </a:r>
            <a:r>
              <a:rPr lang="en-US" dirty="0" smtClean="0">
                <a:cs typeface="Times New Roman" panose="02020603050405020304" pitchFamily="18" charset="0"/>
              </a:rPr>
              <a:t>, </a:t>
            </a:r>
            <a:r>
              <a:rPr lang="el-GR" dirty="0" smtClean="0">
                <a:cs typeface="Times New Roman" panose="02020603050405020304" pitchFamily="18" charset="0"/>
              </a:rPr>
              <a:t>ἡ</a:t>
            </a:r>
            <a:r>
              <a:rPr lang="en-US" dirty="0" smtClean="0">
                <a:cs typeface="Times New Roman" panose="02020603050405020304" pitchFamily="18" charset="0"/>
              </a:rPr>
              <a:t>       </a:t>
            </a:r>
            <a:endParaRPr lang="en-US" dirty="0">
              <a:cs typeface="Times New Roman" panose="02020603050405020304" pitchFamily="18" charset="0"/>
            </a:endParaRPr>
          </a:p>
          <a:p>
            <a:pPr marL="342900" lvl="3" indent="-342900"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en-US" sz="3200" dirty="0">
                <a:cs typeface="Times New Roman" panose="02020603050405020304" pitchFamily="18" charset="0"/>
              </a:rPr>
              <a:t>kingdom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βασιλεία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ας</a:t>
            </a:r>
            <a:r>
              <a:rPr lang="en-US" dirty="0" smtClean="0">
                <a:cs typeface="Times New Roman" panose="02020603050405020304" pitchFamily="18" charset="0"/>
              </a:rPr>
              <a:t>, </a:t>
            </a:r>
            <a:r>
              <a:rPr lang="el-GR" dirty="0" smtClean="0">
                <a:cs typeface="Times New Roman" panose="02020603050405020304" pitchFamily="18" charset="0"/>
              </a:rPr>
              <a:t>ἡ</a:t>
            </a:r>
            <a:r>
              <a:rPr lang="en-US" dirty="0" smtClean="0">
                <a:cs typeface="Times New Roman" panose="02020603050405020304" pitchFamily="18" charset="0"/>
              </a:rPr>
              <a:t>      </a:t>
            </a:r>
            <a:endParaRPr lang="en-US" dirty="0">
              <a:cs typeface="Times New Roman" panose="02020603050405020304" pitchFamily="18" charset="0"/>
            </a:endParaRPr>
          </a:p>
          <a:p>
            <a:pPr marL="342900" lvl="3" indent="-342900"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en-US" sz="3200" dirty="0">
                <a:cs typeface="Times New Roman" panose="02020603050405020304" pitchFamily="18" charset="0"/>
              </a:rPr>
              <a:t>writing, Scripture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γραφή</a:t>
            </a:r>
            <a:r>
              <a:rPr lang="en-US" dirty="0" smtClean="0">
                <a:cs typeface="Times New Roman" panose="02020603050405020304" pitchFamily="18" charset="0"/>
              </a:rPr>
              <a:t>, -</a:t>
            </a:r>
            <a:r>
              <a:rPr lang="el-GR" dirty="0" smtClean="0">
                <a:cs typeface="Times New Roman" panose="02020603050405020304" pitchFamily="18" charset="0"/>
              </a:rPr>
              <a:t>ῆς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ἡ </a:t>
            </a:r>
            <a:r>
              <a:rPr lang="en-US" dirty="0" smtClean="0">
                <a:cs typeface="Times New Roman" panose="02020603050405020304" pitchFamily="18" charset="0"/>
              </a:rPr>
              <a:t>          </a:t>
            </a:r>
            <a:endParaRPr 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92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bldLvl="5" autoUpdateAnimBg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b="1"/>
              <a:t>Ch. 5 -- Vocabulary</a:t>
            </a:r>
            <a:r>
              <a:rPr lang="en-US"/>
              <a:t> 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410200"/>
          </a:xfrm>
        </p:spPr>
        <p:txBody>
          <a:bodyPr/>
          <a:lstStyle/>
          <a:p>
            <a:pPr marL="342900" lvl="3" indent="-342900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en-US" sz="3200" dirty="0">
                <a:cs typeface="Times New Roman" panose="02020603050405020304" pitchFamily="18" charset="0"/>
              </a:rPr>
              <a:t>I raise up</a:t>
            </a:r>
          </a:p>
          <a:p>
            <a:pPr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ἐγείρω </a:t>
            </a:r>
            <a:r>
              <a:rPr lang="en-US" dirty="0" smtClean="0">
                <a:cs typeface="Times New Roman" panose="02020603050405020304" pitchFamily="18" charset="0"/>
              </a:rPr>
              <a:t>                      </a:t>
            </a:r>
            <a:endParaRPr lang="en-US" dirty="0">
              <a:cs typeface="Times New Roman" panose="02020603050405020304" pitchFamily="18" charset="0"/>
            </a:endParaRPr>
          </a:p>
          <a:p>
            <a:pPr marL="342900" lvl="3" indent="-342900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en-US" sz="3200" dirty="0">
                <a:cs typeface="Times New Roman" panose="02020603050405020304" pitchFamily="18" charset="0"/>
              </a:rPr>
              <a:t>assembly, church</a:t>
            </a:r>
          </a:p>
          <a:p>
            <a:pPr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ἐκκλησία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ας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ἡ</a:t>
            </a:r>
            <a:r>
              <a:rPr lang="en-US" dirty="0" smtClean="0">
                <a:cs typeface="Times New Roman" panose="02020603050405020304" pitchFamily="18" charset="0"/>
              </a:rPr>
              <a:t>   </a:t>
            </a:r>
            <a:endParaRPr lang="en-US" dirty="0">
              <a:cs typeface="Times New Roman" panose="02020603050405020304" pitchFamily="18" charset="0"/>
            </a:endParaRPr>
          </a:p>
          <a:p>
            <a:pPr marL="342900" lvl="3" indent="-342900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en-US" sz="3200" dirty="0">
                <a:cs typeface="Times New Roman" panose="02020603050405020304" pitchFamily="18" charset="0"/>
              </a:rPr>
              <a:t>work</a:t>
            </a:r>
          </a:p>
          <a:p>
            <a:pPr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ἔργον</a:t>
            </a:r>
            <a:r>
              <a:rPr lang="en-US" dirty="0" smtClean="0">
                <a:cs typeface="Times New Roman" panose="02020603050405020304" pitchFamily="18" charset="0"/>
              </a:rPr>
              <a:t>, -</a:t>
            </a:r>
            <a:r>
              <a:rPr lang="el-GR" dirty="0" smtClean="0">
                <a:cs typeface="Times New Roman" panose="02020603050405020304" pitchFamily="18" charset="0"/>
              </a:rPr>
              <a:t>ου</a:t>
            </a:r>
            <a:r>
              <a:rPr lang="en-US" dirty="0" smtClean="0">
                <a:cs typeface="Times New Roman" panose="02020603050405020304" pitchFamily="18" charset="0"/>
              </a:rPr>
              <a:t>, </a:t>
            </a:r>
            <a:r>
              <a:rPr lang="el-GR" dirty="0" smtClean="0">
                <a:cs typeface="Times New Roman" panose="02020603050405020304" pitchFamily="18" charset="0"/>
              </a:rPr>
              <a:t>τό</a:t>
            </a:r>
            <a:r>
              <a:rPr lang="en-US" dirty="0" smtClean="0">
                <a:cs typeface="Times New Roman" panose="02020603050405020304" pitchFamily="18" charset="0"/>
              </a:rPr>
              <a:t>          </a:t>
            </a:r>
            <a:endParaRPr lang="en-US" dirty="0">
              <a:cs typeface="Times New Roman" panose="02020603050405020304" pitchFamily="18" charset="0"/>
            </a:endParaRPr>
          </a:p>
          <a:p>
            <a:pPr marL="342900" lvl="3" indent="-342900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en-US" sz="3200" dirty="0">
                <a:cs typeface="Times New Roman" panose="02020603050405020304" pitchFamily="18" charset="0"/>
              </a:rPr>
              <a:t>disciple</a:t>
            </a:r>
          </a:p>
          <a:p>
            <a:pPr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μαθητής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οῦ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ὁ</a:t>
            </a:r>
            <a:r>
              <a:rPr lang="en-US" dirty="0" smtClean="0">
                <a:cs typeface="Times New Roman" panose="02020603050405020304" pitchFamily="18" charset="0"/>
              </a:rPr>
              <a:t>     </a:t>
            </a:r>
            <a:endParaRPr lang="en-US" dirty="0">
              <a:cs typeface="Times New Roman" panose="02020603050405020304" pitchFamily="18" charset="0"/>
            </a:endParaRPr>
          </a:p>
          <a:p>
            <a:pPr marL="342900" lvl="3" indent="-342900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en-US" sz="3200" dirty="0">
                <a:cs typeface="Times New Roman" panose="02020603050405020304" pitchFamily="18" charset="0"/>
              </a:rPr>
              <a:t>Hour</a:t>
            </a:r>
          </a:p>
          <a:p>
            <a:pPr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ὥρα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ας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ἡ</a:t>
            </a:r>
            <a:r>
              <a:rPr lang="en-US" dirty="0" smtClean="0">
                <a:cs typeface="Times New Roman" panose="02020603050405020304" pitchFamily="18" charset="0"/>
              </a:rPr>
              <a:t>             </a:t>
            </a:r>
            <a:endParaRPr 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7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5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5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5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5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 bldLvl="5" autoUpdateAnimBg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b="1"/>
              <a:t>Ch. 4 -- Vocabulary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791200"/>
          </a:xfrm>
        </p:spPr>
        <p:txBody>
          <a:bodyPr/>
          <a:lstStyle/>
          <a:p>
            <a:pPr marL="342900" lvl="3" indent="-342900"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en-US" sz="3200" dirty="0">
                <a:cs typeface="Times New Roman" panose="02020603050405020304" pitchFamily="18" charset="0"/>
              </a:rPr>
              <a:t>I love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ἀγαπάω</a:t>
            </a:r>
            <a:r>
              <a:rPr lang="en-US" dirty="0" smtClean="0">
                <a:cs typeface="Times New Roman" panose="02020603050405020304" pitchFamily="18" charset="0"/>
              </a:rPr>
              <a:t>                 </a:t>
            </a:r>
            <a:endParaRPr lang="en-US" dirty="0">
              <a:cs typeface="Times New Roman" panose="02020603050405020304" pitchFamily="18" charset="0"/>
            </a:endParaRPr>
          </a:p>
          <a:p>
            <a:pPr marL="342900" lvl="3" indent="-342900"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en-US" sz="3200" dirty="0">
                <a:cs typeface="Times New Roman" panose="02020603050405020304" pitchFamily="18" charset="0"/>
              </a:rPr>
              <a:t>I write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γράφω</a:t>
            </a:r>
            <a:r>
              <a:rPr lang="en-US" dirty="0" smtClean="0">
                <a:cs typeface="Times New Roman" panose="02020603050405020304" pitchFamily="18" charset="0"/>
              </a:rPr>
              <a:t>                  </a:t>
            </a:r>
            <a:endParaRPr lang="en-US" dirty="0">
              <a:cs typeface="Times New Roman" panose="02020603050405020304" pitchFamily="18" charset="0"/>
            </a:endParaRPr>
          </a:p>
          <a:p>
            <a:pPr marL="342900" lvl="3" indent="-342900"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en-US" sz="3200" dirty="0">
                <a:cs typeface="Times New Roman" panose="02020603050405020304" pitchFamily="18" charset="0"/>
              </a:rPr>
              <a:t>but, and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δέ </a:t>
            </a:r>
            <a:r>
              <a:rPr lang="en-US" dirty="0" smtClean="0">
                <a:cs typeface="Times New Roman" panose="02020603050405020304" pitchFamily="18" charset="0"/>
              </a:rPr>
              <a:t>                            </a:t>
            </a:r>
            <a:endParaRPr lang="en-US" dirty="0">
              <a:cs typeface="Times New Roman" panose="02020603050405020304" pitchFamily="18" charset="0"/>
            </a:endParaRPr>
          </a:p>
          <a:p>
            <a:pPr marL="342900" lvl="3" indent="-342900"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en-US" sz="3200" dirty="0">
                <a:cs typeface="Times New Roman" panose="02020603050405020304" pitchFamily="18" charset="0"/>
              </a:rPr>
              <a:t>servant, slave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δοῦλος</a:t>
            </a:r>
            <a:r>
              <a:rPr lang="en-US" dirty="0" smtClean="0">
                <a:cs typeface="Times New Roman" panose="02020603050405020304" pitchFamily="18" charset="0"/>
              </a:rPr>
              <a:t>, -</a:t>
            </a:r>
            <a:r>
              <a:rPr lang="el-GR" dirty="0" smtClean="0">
                <a:cs typeface="Times New Roman" panose="02020603050405020304" pitchFamily="18" charset="0"/>
              </a:rPr>
              <a:t>ου</a:t>
            </a:r>
            <a:r>
              <a:rPr lang="en-US" dirty="0" smtClean="0">
                <a:cs typeface="Times New Roman" panose="02020603050405020304" pitchFamily="18" charset="0"/>
              </a:rPr>
              <a:t>, </a:t>
            </a:r>
            <a:r>
              <a:rPr lang="el-GR" dirty="0" smtClean="0">
                <a:cs typeface="Times New Roman" panose="02020603050405020304" pitchFamily="18" charset="0"/>
              </a:rPr>
              <a:t>ὁ </a:t>
            </a:r>
            <a:r>
              <a:rPr lang="en-US" dirty="0" smtClean="0">
                <a:cs typeface="Times New Roman" panose="02020603050405020304" pitchFamily="18" charset="0"/>
              </a:rPr>
              <a:t>       </a:t>
            </a:r>
            <a:endParaRPr lang="en-US" dirty="0">
              <a:cs typeface="Times New Roman" panose="02020603050405020304" pitchFamily="18" charset="0"/>
            </a:endParaRPr>
          </a:p>
          <a:p>
            <a:pPr marL="342900" lvl="3" indent="-342900"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en-US" sz="3200" dirty="0">
                <a:cs typeface="Times New Roman" panose="02020603050405020304" pitchFamily="18" charset="0"/>
              </a:rPr>
              <a:t>I find</a:t>
            </a:r>
            <a:endParaRPr lang="en-US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l-GR" dirty="0">
                <a:cs typeface="Times New Roman" panose="02020603050405020304" pitchFamily="18" charset="0"/>
              </a:rPr>
              <a:t>ε</a:t>
            </a:r>
            <a:r>
              <a:rPr lang="el-GR" dirty="0" smtClean="0">
                <a:cs typeface="Times New Roman" panose="02020603050405020304" pitchFamily="18" charset="0"/>
              </a:rPr>
              <a:t>ὑρίσκω </a:t>
            </a:r>
            <a:r>
              <a:rPr lang="en-US" dirty="0" smtClean="0">
                <a:cs typeface="Times New Roman" panose="02020603050405020304" pitchFamily="18" charset="0"/>
              </a:rPr>
              <a:t>                </a:t>
            </a:r>
            <a:endParaRPr 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738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2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2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2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2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 bldLvl="5" autoUpdateAnimBg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b="1"/>
              <a:t>Ch. 4 -- Vocabulary</a:t>
            </a:r>
            <a:r>
              <a:rPr lang="en-US" sz="5400"/>
              <a:t> 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715000"/>
          </a:xfrm>
        </p:spPr>
        <p:txBody>
          <a:bodyPr/>
          <a:lstStyle/>
          <a:p>
            <a:pPr marL="342900" lvl="3" indent="-342900"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en-US" sz="3200" dirty="0">
                <a:cs typeface="Times New Roman" panose="02020603050405020304" pitchFamily="18" charset="0"/>
              </a:rPr>
              <a:t>temple</a:t>
            </a:r>
          </a:p>
          <a:p>
            <a:pPr>
              <a:defRPr/>
            </a:pP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l-GR" dirty="0" smtClean="0">
                <a:cs typeface="Times New Roman" panose="02020603050405020304" pitchFamily="18" charset="0"/>
              </a:rPr>
              <a:t>ἱερόν</a:t>
            </a:r>
            <a:r>
              <a:rPr lang="en-US" dirty="0" smtClean="0">
                <a:cs typeface="Times New Roman" panose="02020603050405020304" pitchFamily="18" charset="0"/>
              </a:rPr>
              <a:t>, -</a:t>
            </a:r>
            <a:r>
              <a:rPr lang="el-GR" dirty="0" smtClean="0">
                <a:cs typeface="Times New Roman" panose="02020603050405020304" pitchFamily="18" charset="0"/>
              </a:rPr>
              <a:t>οῦ</a:t>
            </a:r>
            <a:r>
              <a:rPr lang="en-US" dirty="0" smtClean="0">
                <a:cs typeface="Times New Roman" panose="02020603050405020304" pitchFamily="18" charset="0"/>
              </a:rPr>
              <a:t>, </a:t>
            </a:r>
            <a:r>
              <a:rPr lang="el-GR" dirty="0" smtClean="0">
                <a:cs typeface="Times New Roman" panose="02020603050405020304" pitchFamily="18" charset="0"/>
              </a:rPr>
              <a:t>τό</a:t>
            </a:r>
            <a:r>
              <a:rPr lang="en-US" dirty="0" smtClean="0">
                <a:cs typeface="Times New Roman" panose="02020603050405020304" pitchFamily="18" charset="0"/>
              </a:rPr>
              <a:t>                    </a:t>
            </a:r>
            <a:endParaRPr lang="en-US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dirty="0" smtClean="0">
                <a:cs typeface="Times New Roman" panose="02020603050405020304" pitchFamily="18" charset="0"/>
              </a:rPr>
              <a:t>People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λαός</a:t>
            </a:r>
            <a:r>
              <a:rPr lang="en-US" dirty="0" smtClean="0">
                <a:cs typeface="Times New Roman" panose="02020603050405020304" pitchFamily="18" charset="0"/>
              </a:rPr>
              <a:t>, -</a:t>
            </a:r>
            <a:r>
              <a:rPr lang="el-GR" dirty="0" smtClean="0">
                <a:cs typeface="Times New Roman" panose="02020603050405020304" pitchFamily="18" charset="0"/>
              </a:rPr>
              <a:t>οῦ</a:t>
            </a:r>
            <a:r>
              <a:rPr lang="en-US" dirty="0" smtClean="0">
                <a:cs typeface="Times New Roman" panose="02020603050405020304" pitchFamily="18" charset="0"/>
              </a:rPr>
              <a:t>, </a:t>
            </a:r>
            <a:r>
              <a:rPr lang="el-GR" dirty="0" smtClean="0">
                <a:cs typeface="Times New Roman" panose="02020603050405020304" pitchFamily="18" charset="0"/>
              </a:rPr>
              <a:t>ὁ </a:t>
            </a:r>
            <a:r>
              <a:rPr lang="en-US" dirty="0" smtClean="0">
                <a:cs typeface="Times New Roman" panose="02020603050405020304" pitchFamily="18" charset="0"/>
              </a:rPr>
              <a:t>          </a:t>
            </a:r>
            <a:endParaRPr lang="en-US" dirty="0">
              <a:cs typeface="Times New Roman" panose="02020603050405020304" pitchFamily="18" charset="0"/>
            </a:endParaRPr>
          </a:p>
          <a:p>
            <a:pPr marL="342900" lvl="3" indent="-342900"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en-US" dirty="0">
                <a:cs typeface="Times New Roman" panose="02020603050405020304" pitchFamily="18" charset="0"/>
              </a:rPr>
              <a:t> </a:t>
            </a:r>
            <a:r>
              <a:rPr lang="en-US" sz="3200" dirty="0">
                <a:cs typeface="Times New Roman" panose="02020603050405020304" pitchFamily="18" charset="0"/>
              </a:rPr>
              <a:t>law 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νόμος</a:t>
            </a:r>
            <a:r>
              <a:rPr lang="en-US" dirty="0" smtClean="0">
                <a:cs typeface="Times New Roman" panose="02020603050405020304" pitchFamily="18" charset="0"/>
              </a:rPr>
              <a:t>, -</a:t>
            </a:r>
            <a:r>
              <a:rPr lang="el-GR" dirty="0" smtClean="0">
                <a:cs typeface="Times New Roman" panose="02020603050405020304" pitchFamily="18" charset="0"/>
              </a:rPr>
              <a:t>ου</a:t>
            </a:r>
            <a:r>
              <a:rPr lang="en-US" dirty="0" smtClean="0">
                <a:cs typeface="Times New Roman" panose="02020603050405020304" pitchFamily="18" charset="0"/>
              </a:rPr>
              <a:t>, </a:t>
            </a:r>
            <a:r>
              <a:rPr lang="el-GR" dirty="0" smtClean="0">
                <a:cs typeface="Times New Roman" panose="02020603050405020304" pitchFamily="18" charset="0"/>
              </a:rPr>
              <a:t>ὁ </a:t>
            </a:r>
            <a:r>
              <a:rPr lang="en-US" dirty="0" smtClean="0">
                <a:cs typeface="Times New Roman" panose="02020603050405020304" pitchFamily="18" charset="0"/>
              </a:rPr>
              <a:t>      </a:t>
            </a:r>
            <a:endParaRPr lang="en-US" dirty="0">
              <a:cs typeface="Times New Roman" panose="02020603050405020304" pitchFamily="18" charset="0"/>
            </a:endParaRPr>
          </a:p>
          <a:p>
            <a:pPr marL="342900" lvl="3" indent="-342900"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en-US" sz="2800" dirty="0">
                <a:cs typeface="Times New Roman" panose="02020603050405020304" pitchFamily="18" charset="0"/>
              </a:rPr>
              <a:t>house 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οἶκος</a:t>
            </a:r>
            <a:r>
              <a:rPr lang="en-US" dirty="0" smtClean="0">
                <a:cs typeface="Times New Roman" panose="02020603050405020304" pitchFamily="18" charset="0"/>
              </a:rPr>
              <a:t>, -</a:t>
            </a:r>
            <a:r>
              <a:rPr lang="el-GR" dirty="0" smtClean="0">
                <a:cs typeface="Times New Roman" panose="02020603050405020304" pitchFamily="18" charset="0"/>
              </a:rPr>
              <a:t>ου</a:t>
            </a:r>
            <a:r>
              <a:rPr lang="en-US" dirty="0" smtClean="0">
                <a:cs typeface="Times New Roman" panose="02020603050405020304" pitchFamily="18" charset="0"/>
              </a:rPr>
              <a:t>, </a:t>
            </a:r>
            <a:r>
              <a:rPr lang="el-GR" dirty="0" smtClean="0">
                <a:cs typeface="Times New Roman" panose="02020603050405020304" pitchFamily="18" charset="0"/>
              </a:rPr>
              <a:t>ὁ </a:t>
            </a:r>
            <a:r>
              <a:rPr lang="en-US" dirty="0" smtClean="0">
                <a:cs typeface="Times New Roman" panose="02020603050405020304" pitchFamily="18" charset="0"/>
              </a:rPr>
              <a:t>        </a:t>
            </a:r>
            <a:endParaRPr lang="en-US" dirty="0">
              <a:cs typeface="Times New Roman" panose="02020603050405020304" pitchFamily="18" charset="0"/>
            </a:endParaRPr>
          </a:p>
          <a:p>
            <a:pPr marL="342900" lvl="3" indent="-342900"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en-US" sz="3200" dirty="0">
                <a:cs typeface="Times New Roman" panose="02020603050405020304" pitchFamily="18" charset="0"/>
              </a:rPr>
              <a:t>as, about, how 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ὡς </a:t>
            </a:r>
            <a:r>
              <a:rPr lang="en-US" dirty="0" smtClean="0">
                <a:cs typeface="Times New Roman" panose="02020603050405020304" pitchFamily="18" charset="0"/>
              </a:rPr>
              <a:t>                         </a:t>
            </a:r>
            <a:endParaRPr 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264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3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3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b="1"/>
              <a:t>Ch. 3 -- Vocabulary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5791200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Times New Roman" panose="02020603050405020304" pitchFamily="18" charset="0"/>
              </a:rPr>
              <a:t>but, yet</a:t>
            </a:r>
          </a:p>
          <a:p>
            <a:pPr lvl="3"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ἀλλἀ </a:t>
            </a:r>
            <a:r>
              <a:rPr lang="en-US" sz="3200" dirty="0" smtClean="0">
                <a:cs typeface="Times New Roman" panose="02020603050405020304" pitchFamily="18" charset="0"/>
              </a:rPr>
              <a:t> </a:t>
            </a:r>
            <a:endParaRPr lang="en-US" sz="32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dirty="0">
                <a:cs typeface="Times New Roman" panose="02020603050405020304" pitchFamily="18" charset="0"/>
              </a:rPr>
              <a:t>apostle, sent one </a:t>
            </a:r>
          </a:p>
          <a:p>
            <a:pPr lvl="3"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ἀπόστολος</a:t>
            </a:r>
            <a:r>
              <a:rPr lang="en-US" sz="3200" dirty="0" smtClean="0"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cs typeface="Times New Roman" panose="02020603050405020304" pitchFamily="18" charset="0"/>
              </a:rPr>
              <a:t>ου</a:t>
            </a:r>
            <a:r>
              <a:rPr lang="en-US" sz="3200" dirty="0" smtClean="0"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cs typeface="Times New Roman" panose="02020603050405020304" pitchFamily="18" charset="0"/>
              </a:rPr>
              <a:t>ὁ </a:t>
            </a:r>
            <a:endParaRPr lang="en-US" sz="32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dirty="0">
                <a:cs typeface="Times New Roman" panose="02020603050405020304" pitchFamily="18" charset="0"/>
              </a:rPr>
              <a:t>I see</a:t>
            </a:r>
          </a:p>
          <a:p>
            <a:pPr lvl="3"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βλέπω 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endParaRPr lang="en-US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dirty="0">
                <a:cs typeface="Times New Roman" panose="02020603050405020304" pitchFamily="18" charset="0"/>
              </a:rPr>
              <a:t>for, then </a:t>
            </a:r>
          </a:p>
          <a:p>
            <a:pPr lvl="3"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γάρ </a:t>
            </a:r>
            <a:endParaRPr lang="en-US" sz="32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dirty="0">
                <a:cs typeface="Times New Roman" panose="02020603050405020304" pitchFamily="18" charset="0"/>
              </a:rPr>
              <a:t>I know </a:t>
            </a:r>
          </a:p>
          <a:p>
            <a:pPr lvl="3">
              <a:defRPr/>
            </a:pPr>
            <a:r>
              <a:rPr lang="en-US" dirty="0">
                <a:cs typeface="Times New Roman" panose="02020603050405020304" pitchFamily="18" charset="0"/>
              </a:rPr>
              <a:t> </a:t>
            </a:r>
            <a:r>
              <a:rPr lang="el-GR" sz="3200" dirty="0" smtClean="0">
                <a:cs typeface="Times New Roman" panose="02020603050405020304" pitchFamily="18" charset="0"/>
              </a:rPr>
              <a:t>γινώσκω </a:t>
            </a:r>
            <a:r>
              <a:rPr lang="en-US" sz="3200" dirty="0" smtClean="0">
                <a:cs typeface="Times New Roman" panose="02020603050405020304" pitchFamily="18" charset="0"/>
              </a:rPr>
              <a:t> </a:t>
            </a:r>
            <a:endParaRPr lang="en-US" sz="3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328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b="1"/>
              <a:t>Ch. 3 -- Vocabulary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4102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>
                <a:cs typeface="Times New Roman" panose="02020603050405020304" pitchFamily="18" charset="0"/>
              </a:rPr>
              <a:t>Jesus</a:t>
            </a:r>
          </a:p>
          <a:p>
            <a:pPr lvl="3">
              <a:lnSpc>
                <a:spcPct val="90000"/>
              </a:lnSpc>
              <a:defRPr/>
            </a:pPr>
            <a:r>
              <a:rPr lang="en-US" sz="3200" dirty="0">
                <a:cs typeface="Times New Roman" panose="02020603050405020304" pitchFamily="18" charset="0"/>
              </a:rPr>
              <a:t> </a:t>
            </a:r>
            <a:r>
              <a:rPr lang="el-GR" sz="3200" dirty="0" smtClean="0">
                <a:cs typeface="Times New Roman" panose="02020603050405020304" pitchFamily="18" charset="0"/>
              </a:rPr>
              <a:t>Ἰησοῦς</a:t>
            </a:r>
            <a:r>
              <a:rPr lang="en-US" sz="3200" dirty="0" smtClean="0"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cs typeface="Times New Roman" panose="02020603050405020304" pitchFamily="18" charset="0"/>
              </a:rPr>
              <a:t>οῦ</a:t>
            </a:r>
            <a:r>
              <a:rPr lang="en-US" sz="3200" dirty="0" smtClean="0"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cs typeface="Times New Roman" panose="02020603050405020304" pitchFamily="18" charset="0"/>
              </a:rPr>
              <a:t>ὁ </a:t>
            </a:r>
            <a:r>
              <a:rPr lang="en-US" sz="3200" dirty="0" smtClean="0">
                <a:cs typeface="Times New Roman" panose="02020603050405020304" pitchFamily="18" charset="0"/>
              </a:rPr>
              <a:t> </a:t>
            </a:r>
            <a:endParaRPr lang="en-US" sz="32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dirty="0">
                <a:cs typeface="Times New Roman" panose="02020603050405020304" pitchFamily="18" charset="0"/>
              </a:rPr>
              <a:t>I take, receive</a:t>
            </a:r>
          </a:p>
          <a:p>
            <a:pPr lvl="3">
              <a:lnSpc>
                <a:spcPct val="90000"/>
              </a:lnSpc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λαμβάνω</a:t>
            </a:r>
            <a:endParaRPr lang="en-US" sz="32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dirty="0">
                <a:cs typeface="Times New Roman" panose="02020603050405020304" pitchFamily="18" charset="0"/>
              </a:rPr>
              <a:t>I loose</a:t>
            </a:r>
          </a:p>
          <a:p>
            <a:pPr lvl="3">
              <a:lnSpc>
                <a:spcPct val="90000"/>
              </a:lnSpc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λύω  </a:t>
            </a:r>
            <a:r>
              <a:rPr lang="en-US" sz="3200" dirty="0" smtClean="0">
                <a:cs typeface="Times New Roman" panose="02020603050405020304" pitchFamily="18" charset="0"/>
              </a:rPr>
              <a:t> </a:t>
            </a:r>
            <a:endParaRPr lang="en-US" sz="32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dirty="0">
                <a:cs typeface="Times New Roman" panose="02020603050405020304" pitchFamily="18" charset="0"/>
              </a:rPr>
              <a:t>heaven</a:t>
            </a:r>
          </a:p>
          <a:p>
            <a:pPr lvl="3">
              <a:lnSpc>
                <a:spcPct val="90000"/>
              </a:lnSpc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οὐρανός</a:t>
            </a:r>
            <a:r>
              <a:rPr lang="en-US" sz="3200" dirty="0" smtClean="0"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cs typeface="Times New Roman" panose="02020603050405020304" pitchFamily="18" charset="0"/>
              </a:rPr>
              <a:t>οῦ</a:t>
            </a:r>
            <a:r>
              <a:rPr lang="en-US" sz="3200" dirty="0" smtClean="0"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cs typeface="Times New Roman" panose="02020603050405020304" pitchFamily="18" charset="0"/>
              </a:rPr>
              <a:t>ὁ </a:t>
            </a:r>
            <a:r>
              <a:rPr lang="en-US" sz="3200" dirty="0" smtClean="0">
                <a:cs typeface="Times New Roman" panose="02020603050405020304" pitchFamily="18" charset="0"/>
              </a:rPr>
              <a:t> </a:t>
            </a:r>
            <a:endParaRPr lang="en-US" sz="32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dirty="0">
                <a:cs typeface="Times New Roman" panose="02020603050405020304" pitchFamily="18" charset="0"/>
              </a:rPr>
              <a:t>I believe</a:t>
            </a:r>
          </a:p>
          <a:p>
            <a:pPr lvl="3">
              <a:lnSpc>
                <a:spcPct val="90000"/>
              </a:lnSpc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πιστεύω </a:t>
            </a:r>
            <a:r>
              <a:rPr lang="en-US" sz="3200" dirty="0" smtClean="0">
                <a:cs typeface="Times New Roman" panose="02020603050405020304" pitchFamily="18" charset="0"/>
              </a:rPr>
              <a:t> </a:t>
            </a:r>
            <a:endParaRPr lang="en-US" sz="3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466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pPr>
              <a:defRPr/>
            </a:pPr>
            <a:r>
              <a:rPr lang="en-US" b="1"/>
              <a:t>Ch. 2 -- Vocabulary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2578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>
                <a:cs typeface="Times New Roman" panose="02020603050405020304" pitchFamily="18" charset="0"/>
              </a:rPr>
              <a:t>brother </a:t>
            </a:r>
          </a:p>
          <a:p>
            <a:pPr lvl="3">
              <a:lnSpc>
                <a:spcPct val="90000"/>
              </a:lnSpc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ἀδελφός</a:t>
            </a:r>
            <a:r>
              <a:rPr lang="en-US" sz="3200" dirty="0" smtClean="0"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cs typeface="Times New Roman" panose="02020603050405020304" pitchFamily="18" charset="0"/>
              </a:rPr>
              <a:t>οῦ</a:t>
            </a:r>
            <a:r>
              <a:rPr lang="en-US" sz="3200" dirty="0" smtClean="0"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cs typeface="Times New Roman" panose="02020603050405020304" pitchFamily="18" charset="0"/>
              </a:rPr>
              <a:t>ὁ </a:t>
            </a:r>
            <a:endParaRPr lang="en-US" sz="32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dirty="0">
                <a:cs typeface="Times New Roman" panose="02020603050405020304" pitchFamily="18" charset="0"/>
              </a:rPr>
              <a:t>I hear, obey </a:t>
            </a:r>
          </a:p>
          <a:p>
            <a:pPr lvl="3">
              <a:lnSpc>
                <a:spcPct val="90000"/>
              </a:lnSpc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ἀκούω</a:t>
            </a:r>
            <a:endParaRPr lang="en-US" sz="32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dirty="0">
                <a:cs typeface="Times New Roman" panose="02020603050405020304" pitchFamily="18" charset="0"/>
              </a:rPr>
              <a:t>glory, fame </a:t>
            </a:r>
          </a:p>
          <a:p>
            <a:pPr lvl="3">
              <a:lnSpc>
                <a:spcPct val="90000"/>
              </a:lnSpc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δόξα</a:t>
            </a:r>
            <a:r>
              <a:rPr lang="en-US" sz="3200" dirty="0" smtClean="0"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cs typeface="Times New Roman" panose="02020603050405020304" pitchFamily="18" charset="0"/>
              </a:rPr>
              <a:t>ης</a:t>
            </a:r>
            <a:r>
              <a:rPr lang="en-US" sz="3200" dirty="0" smtClean="0"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cs typeface="Times New Roman" panose="02020603050405020304" pitchFamily="18" charset="0"/>
              </a:rPr>
              <a:t>ἡ </a:t>
            </a:r>
            <a:r>
              <a:rPr lang="en-US" sz="3200" dirty="0" smtClean="0">
                <a:cs typeface="Times New Roman" panose="02020603050405020304" pitchFamily="18" charset="0"/>
              </a:rPr>
              <a:t>  </a:t>
            </a:r>
            <a:endParaRPr lang="en-US" sz="32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dirty="0">
                <a:cs typeface="Times New Roman" panose="02020603050405020304" pitchFamily="18" charset="0"/>
              </a:rPr>
              <a:t>I have </a:t>
            </a:r>
          </a:p>
          <a:p>
            <a:pPr lvl="3">
              <a:lnSpc>
                <a:spcPct val="90000"/>
              </a:lnSpc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ἔχω </a:t>
            </a:r>
            <a:endParaRPr lang="en-US" sz="32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dirty="0">
                <a:cs typeface="Times New Roman" panose="02020603050405020304" pitchFamily="18" charset="0"/>
              </a:rPr>
              <a:t>world </a:t>
            </a:r>
          </a:p>
          <a:p>
            <a:pPr lvl="3">
              <a:lnSpc>
                <a:spcPct val="90000"/>
              </a:lnSpc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κόσμος</a:t>
            </a:r>
            <a:r>
              <a:rPr lang="en-US" sz="3200" dirty="0" smtClean="0"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cs typeface="Times New Roman" panose="02020603050405020304" pitchFamily="18" charset="0"/>
              </a:rPr>
              <a:t>ου</a:t>
            </a:r>
            <a:r>
              <a:rPr lang="en-US" sz="3200" dirty="0" smtClean="0"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cs typeface="Times New Roman" panose="02020603050405020304" pitchFamily="18" charset="0"/>
              </a:rPr>
              <a:t>ὁ </a:t>
            </a:r>
            <a:r>
              <a:rPr lang="en-US" sz="3200" dirty="0" smtClean="0">
                <a:cs typeface="Times New Roman" panose="02020603050405020304" pitchFamily="18" charset="0"/>
              </a:rPr>
              <a:t> </a:t>
            </a:r>
            <a:endParaRPr lang="en-US" sz="3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494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8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8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8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8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88988"/>
            <a:ext cx="7772400" cy="76835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cs typeface="Times New Roman" panose="02020603050405020304" pitchFamily="18" charset="0"/>
              </a:rPr>
              <a:t>Imperfect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l-GR" dirty="0" smtClean="0">
                <a:cs typeface="Times New Roman" panose="02020603050405020304" pitchFamily="18" charset="0"/>
              </a:rPr>
              <a:t>εἰμί</a:t>
            </a:r>
            <a:r>
              <a:rPr lang="en-US" dirty="0" smtClean="0">
                <a:cs typeface="Times New Roman" panose="02020603050405020304" pitchFamily="18" charset="0"/>
              </a:rPr>
              <a:t>       </a:t>
            </a:r>
            <a:endParaRPr lang="en-US" b="1" dirty="0" smtClean="0">
              <a:cs typeface="Times New Roman" panose="02020603050405020304" pitchFamily="18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9812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ἤμην</a:t>
            </a:r>
            <a:r>
              <a:rPr lang="en-US" dirty="0" smtClean="0">
                <a:cs typeface="Times New Roman" panose="02020603050405020304" pitchFamily="18" charset="0"/>
              </a:rPr>
              <a:t>                              	</a:t>
            </a:r>
            <a:r>
              <a:rPr lang="el-GR" dirty="0" smtClean="0">
                <a:cs typeface="Times New Roman" panose="02020603050405020304" pitchFamily="18" charset="0"/>
              </a:rPr>
              <a:t>ἦμεν</a:t>
            </a:r>
            <a:r>
              <a:rPr lang="en-US" dirty="0" smtClean="0">
                <a:cs typeface="Times New Roman" panose="02020603050405020304" pitchFamily="18" charset="0"/>
              </a:rPr>
              <a:t/>
            </a:r>
            <a:br>
              <a:rPr lang="en-US" dirty="0" smtClean="0">
                <a:cs typeface="Times New Roman" panose="02020603050405020304" pitchFamily="18" charset="0"/>
              </a:rPr>
            </a:br>
            <a:r>
              <a:rPr lang="el-GR" dirty="0" smtClean="0">
                <a:cs typeface="Times New Roman" panose="02020603050405020304" pitchFamily="18" charset="0"/>
              </a:rPr>
              <a:t>ἦς</a:t>
            </a:r>
            <a:r>
              <a:rPr lang="en-US" dirty="0" smtClean="0">
                <a:cs typeface="Times New Roman" panose="02020603050405020304" pitchFamily="18" charset="0"/>
              </a:rPr>
              <a:t>                                  	</a:t>
            </a:r>
            <a:r>
              <a:rPr lang="el-GR" dirty="0" smtClean="0">
                <a:cs typeface="Times New Roman" panose="02020603050405020304" pitchFamily="18" charset="0"/>
              </a:rPr>
              <a:t>ἦτε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br>
              <a:rPr lang="en-US" dirty="0" smtClean="0">
                <a:cs typeface="Times New Roman" panose="02020603050405020304" pitchFamily="18" charset="0"/>
              </a:rPr>
            </a:br>
            <a:r>
              <a:rPr lang="el-GR" dirty="0" smtClean="0">
                <a:cs typeface="Times New Roman" panose="02020603050405020304" pitchFamily="18" charset="0"/>
              </a:rPr>
              <a:t>ἦν</a:t>
            </a:r>
            <a:r>
              <a:rPr lang="en-US" dirty="0" smtClean="0">
                <a:cs typeface="Times New Roman" panose="02020603050405020304" pitchFamily="18" charset="0"/>
              </a:rPr>
              <a:t>                                   	</a:t>
            </a:r>
            <a:r>
              <a:rPr lang="el-GR" dirty="0" smtClean="0">
                <a:cs typeface="Times New Roman" panose="02020603050405020304" pitchFamily="18" charset="0"/>
              </a:rPr>
              <a:t>ἦσαν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924145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autoUpdateAnimBg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pPr>
              <a:defRPr/>
            </a:pPr>
            <a:r>
              <a:rPr lang="en-US" b="1"/>
              <a:t>Ch. 2 -- Vocabulary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6019800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Times New Roman" panose="02020603050405020304" pitchFamily="18" charset="0"/>
              </a:rPr>
              <a:t>Lord, sir</a:t>
            </a:r>
          </a:p>
          <a:p>
            <a:pPr lvl="3"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κύριος</a:t>
            </a:r>
            <a:r>
              <a:rPr lang="en-US" sz="3200" dirty="0" smtClean="0"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cs typeface="Times New Roman" panose="02020603050405020304" pitchFamily="18" charset="0"/>
              </a:rPr>
              <a:t>ου</a:t>
            </a:r>
            <a:r>
              <a:rPr lang="en-US" sz="3200" dirty="0" smtClean="0"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cs typeface="Times New Roman" panose="02020603050405020304" pitchFamily="18" charset="0"/>
              </a:rPr>
              <a:t>ὁ </a:t>
            </a:r>
            <a:r>
              <a:rPr lang="en-US" sz="3200" dirty="0" smtClean="0">
                <a:cs typeface="Times New Roman" panose="02020603050405020304" pitchFamily="18" charset="0"/>
              </a:rPr>
              <a:t> </a:t>
            </a:r>
            <a:endParaRPr lang="en-US" sz="32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dirty="0">
                <a:cs typeface="Times New Roman" panose="02020603050405020304" pitchFamily="18" charset="0"/>
              </a:rPr>
              <a:t>word</a:t>
            </a:r>
          </a:p>
          <a:p>
            <a:pPr lvl="3"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λόγος</a:t>
            </a:r>
            <a:r>
              <a:rPr lang="en-US" sz="3200" dirty="0" smtClean="0"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cs typeface="Times New Roman" panose="02020603050405020304" pitchFamily="18" charset="0"/>
              </a:rPr>
              <a:t>ου</a:t>
            </a:r>
            <a:r>
              <a:rPr lang="en-US" sz="3200" dirty="0" smtClean="0"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cs typeface="Times New Roman" panose="02020603050405020304" pitchFamily="18" charset="0"/>
              </a:rPr>
              <a:t>ὁ </a:t>
            </a:r>
            <a:endParaRPr lang="en-US" sz="32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dirty="0">
                <a:cs typeface="Times New Roman" panose="02020603050405020304" pitchFamily="18" charset="0"/>
              </a:rPr>
              <a:t>Peter</a:t>
            </a:r>
          </a:p>
          <a:p>
            <a:pPr lvl="3"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Πἑτρος</a:t>
            </a:r>
            <a:r>
              <a:rPr lang="en-US" sz="3200" dirty="0" smtClean="0"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cs typeface="Times New Roman" panose="02020603050405020304" pitchFamily="18" charset="0"/>
              </a:rPr>
              <a:t>ου</a:t>
            </a:r>
            <a:r>
              <a:rPr lang="en-US" sz="3200" dirty="0" smtClean="0"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cs typeface="Times New Roman" panose="02020603050405020304" pitchFamily="18" charset="0"/>
              </a:rPr>
              <a:t>ὁ </a:t>
            </a:r>
            <a:endParaRPr lang="en-US" sz="32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dirty="0">
                <a:cs typeface="Times New Roman" panose="02020603050405020304" pitchFamily="18" charset="0"/>
              </a:rPr>
              <a:t>son</a:t>
            </a:r>
          </a:p>
          <a:p>
            <a:pPr lvl="3"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υἱός</a:t>
            </a:r>
            <a:r>
              <a:rPr lang="en-US" sz="3200" dirty="0" smtClean="0"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cs typeface="Times New Roman" panose="02020603050405020304" pitchFamily="18" charset="0"/>
              </a:rPr>
              <a:t>οῦ</a:t>
            </a:r>
            <a:r>
              <a:rPr lang="en-US" sz="3200" dirty="0" smtClean="0"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cs typeface="Times New Roman" panose="02020603050405020304" pitchFamily="18" charset="0"/>
              </a:rPr>
              <a:t>ὁ </a:t>
            </a:r>
            <a:r>
              <a:rPr lang="en-US" sz="3200" dirty="0" smtClean="0">
                <a:cs typeface="Times New Roman" panose="02020603050405020304" pitchFamily="18" charset="0"/>
              </a:rPr>
              <a:t> </a:t>
            </a:r>
            <a:endParaRPr lang="en-US" sz="32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dirty="0">
                <a:cs typeface="Times New Roman" panose="02020603050405020304" pitchFamily="18" charset="0"/>
              </a:rPr>
              <a:t>Pharisee </a:t>
            </a:r>
          </a:p>
          <a:p>
            <a:pPr lvl="3"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Φαρισαῖος</a:t>
            </a:r>
            <a:r>
              <a:rPr lang="en-US" sz="3200" dirty="0" smtClean="0"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cs typeface="Times New Roman" panose="02020603050405020304" pitchFamily="18" charset="0"/>
              </a:rPr>
              <a:t>ου</a:t>
            </a:r>
            <a:r>
              <a:rPr lang="en-US" sz="3200" dirty="0" smtClean="0"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cs typeface="Times New Roman" panose="02020603050405020304" pitchFamily="18" charset="0"/>
              </a:rPr>
              <a:t>ὁ </a:t>
            </a:r>
            <a:endParaRPr lang="en-US" sz="3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404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b="1"/>
              <a:t>Ch. 1 -- Vocabulary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562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>
                <a:cs typeface="Times New Roman" panose="02020603050405020304" pitchFamily="18" charset="0"/>
              </a:rPr>
              <a:t>angel, messenger </a:t>
            </a:r>
          </a:p>
          <a:p>
            <a:pPr lvl="3">
              <a:lnSpc>
                <a:spcPct val="90000"/>
              </a:lnSpc>
              <a:buFontTx/>
              <a:buNone/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ἄγγελος, </a:t>
            </a:r>
            <a:r>
              <a:rPr lang="en-US" sz="3200" dirty="0" smtClean="0">
                <a:cs typeface="Times New Roman" panose="02020603050405020304" pitchFamily="18" charset="0"/>
              </a:rPr>
              <a:t>-</a:t>
            </a:r>
            <a:r>
              <a:rPr lang="el-GR" sz="3200" dirty="0" smtClean="0">
                <a:cs typeface="Times New Roman" panose="02020603050405020304" pitchFamily="18" charset="0"/>
              </a:rPr>
              <a:t>ου</a:t>
            </a:r>
            <a:r>
              <a:rPr lang="en-US" sz="3200" dirty="0" smtClean="0"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cs typeface="Times New Roman" panose="02020603050405020304" pitchFamily="18" charset="0"/>
              </a:rPr>
              <a:t>ὁ</a:t>
            </a:r>
            <a:r>
              <a:rPr lang="en-US" sz="3200" dirty="0" smtClean="0">
                <a:cs typeface="Times New Roman" panose="02020603050405020304" pitchFamily="18" charset="0"/>
              </a:rPr>
              <a:t> </a:t>
            </a:r>
            <a:endParaRPr lang="en-US" sz="32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>
                <a:cs typeface="Times New Roman" panose="02020603050405020304" pitchFamily="18" charset="0"/>
              </a:rPr>
              <a:t>verily, truly </a:t>
            </a:r>
          </a:p>
          <a:p>
            <a:pPr lvl="3">
              <a:lnSpc>
                <a:spcPct val="90000"/>
              </a:lnSpc>
              <a:buFontTx/>
              <a:buNone/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ἀμήν </a:t>
            </a:r>
            <a:r>
              <a:rPr lang="en-US" sz="3200" dirty="0" smtClean="0">
                <a:cs typeface="Times New Roman" panose="02020603050405020304" pitchFamily="18" charset="0"/>
              </a:rPr>
              <a:t> </a:t>
            </a:r>
            <a:endParaRPr lang="en-US" sz="32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>
                <a:cs typeface="Times New Roman" panose="02020603050405020304" pitchFamily="18" charset="0"/>
              </a:rPr>
              <a:t>man, humankind </a:t>
            </a:r>
          </a:p>
          <a:p>
            <a:pPr lvl="3">
              <a:lnSpc>
                <a:spcPct val="90000"/>
              </a:lnSpc>
              <a:buFontTx/>
              <a:buNone/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ἄνθρωπος</a:t>
            </a:r>
            <a:r>
              <a:rPr lang="en-US" sz="3200" dirty="0" smtClean="0"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cs typeface="Times New Roman" panose="02020603050405020304" pitchFamily="18" charset="0"/>
              </a:rPr>
              <a:t>ου</a:t>
            </a:r>
            <a:r>
              <a:rPr lang="en-US" sz="3200" dirty="0" smtClean="0"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cs typeface="Times New Roman" panose="02020603050405020304" pitchFamily="18" charset="0"/>
              </a:rPr>
              <a:t>ὁ </a:t>
            </a:r>
            <a:r>
              <a:rPr lang="en-US" sz="3200" dirty="0" smtClean="0">
                <a:cs typeface="Times New Roman" panose="02020603050405020304" pitchFamily="18" charset="0"/>
              </a:rPr>
              <a:t>  </a:t>
            </a:r>
            <a:endParaRPr lang="en-US" sz="32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>
                <a:cs typeface="Times New Roman" panose="02020603050405020304" pitchFamily="18" charset="0"/>
              </a:rPr>
              <a:t> I </a:t>
            </a:r>
          </a:p>
          <a:p>
            <a:pPr lvl="3">
              <a:lnSpc>
                <a:spcPct val="90000"/>
              </a:lnSpc>
              <a:buFontTx/>
              <a:buNone/>
              <a:defRPr/>
            </a:pPr>
            <a:r>
              <a:rPr lang="en-US" dirty="0">
                <a:cs typeface="Times New Roman" panose="02020603050405020304" pitchFamily="18" charset="0"/>
              </a:rPr>
              <a:t> </a:t>
            </a:r>
            <a:r>
              <a:rPr lang="el-GR" sz="3200" dirty="0" smtClean="0">
                <a:cs typeface="Times New Roman" panose="02020603050405020304" pitchFamily="18" charset="0"/>
              </a:rPr>
              <a:t>ἐγώ 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endParaRPr lang="en-US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>
                <a:cs typeface="Times New Roman" panose="02020603050405020304" pitchFamily="18" charset="0"/>
              </a:rPr>
              <a:t>God </a:t>
            </a:r>
          </a:p>
          <a:p>
            <a:pPr lvl="3">
              <a:lnSpc>
                <a:spcPct val="90000"/>
              </a:lnSpc>
              <a:buFontTx/>
              <a:buNone/>
              <a:defRPr/>
            </a:pPr>
            <a:r>
              <a:rPr lang="el-GR" sz="3600" dirty="0" smtClean="0">
                <a:cs typeface="Times New Roman" panose="02020603050405020304" pitchFamily="18" charset="0"/>
              </a:rPr>
              <a:t>θεός</a:t>
            </a:r>
            <a:r>
              <a:rPr lang="en-US" sz="3600" dirty="0" smtClean="0">
                <a:cs typeface="Times New Roman" panose="02020603050405020304" pitchFamily="18" charset="0"/>
              </a:rPr>
              <a:t>, -</a:t>
            </a:r>
            <a:r>
              <a:rPr lang="el-GR" sz="3600" dirty="0" smtClean="0">
                <a:cs typeface="Times New Roman" panose="02020603050405020304" pitchFamily="18" charset="0"/>
              </a:rPr>
              <a:t>οῦ</a:t>
            </a:r>
            <a:r>
              <a:rPr lang="en-US" sz="3600" dirty="0" smtClean="0">
                <a:cs typeface="Times New Roman" panose="02020603050405020304" pitchFamily="18" charset="0"/>
              </a:rPr>
              <a:t>, </a:t>
            </a:r>
            <a:r>
              <a:rPr lang="el-GR" sz="3600" dirty="0" smtClean="0">
                <a:cs typeface="Times New Roman" panose="02020603050405020304" pitchFamily="18" charset="0"/>
              </a:rPr>
              <a:t>ὁ </a:t>
            </a:r>
            <a:r>
              <a:rPr lang="en-US" sz="3600" dirty="0" smtClean="0">
                <a:cs typeface="Times New Roman" panose="02020603050405020304" pitchFamily="18" charset="0"/>
              </a:rPr>
              <a:t>  </a:t>
            </a:r>
            <a:endParaRPr lang="en-US" sz="36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291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b="1"/>
              <a:t>Ch. 1 -- Vocabulary 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3340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>
                <a:cs typeface="Times New Roman" panose="02020603050405020304" pitchFamily="18" charset="0"/>
              </a:rPr>
              <a:t>and, also, even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καί </a:t>
            </a:r>
            <a:r>
              <a:rPr lang="en-US" sz="3200" dirty="0" smtClean="0">
                <a:cs typeface="Times New Roman" panose="02020603050405020304" pitchFamily="18" charset="0"/>
              </a:rPr>
              <a:t> </a:t>
            </a:r>
            <a:endParaRPr lang="en-US" sz="32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>
                <a:cs typeface="Times New Roman" panose="02020603050405020304" pitchFamily="18" charset="0"/>
              </a:rPr>
              <a:t>heart 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καρδία</a:t>
            </a:r>
            <a:r>
              <a:rPr lang="en-US" sz="3200" dirty="0" smtClean="0"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cs typeface="Times New Roman" panose="02020603050405020304" pitchFamily="18" charset="0"/>
              </a:rPr>
              <a:t>ας</a:t>
            </a:r>
            <a:r>
              <a:rPr lang="en-US" sz="3200" dirty="0" smtClean="0">
                <a:cs typeface="Times New Roman" panose="02020603050405020304" pitchFamily="18" charset="0"/>
              </a:rPr>
              <a:t>,</a:t>
            </a:r>
            <a:r>
              <a:rPr lang="el-GR" sz="3200" dirty="0">
                <a:cs typeface="Times New Roman" panose="02020603050405020304" pitchFamily="18" charset="0"/>
              </a:rPr>
              <a:t> </a:t>
            </a:r>
            <a:r>
              <a:rPr lang="el-GR" sz="3200" dirty="0" smtClean="0">
                <a:cs typeface="Times New Roman" panose="02020603050405020304" pitchFamily="18" charset="0"/>
              </a:rPr>
              <a:t>ἡ</a:t>
            </a:r>
            <a:endParaRPr lang="en-US" sz="32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>
                <a:cs typeface="Times New Roman" panose="02020603050405020304" pitchFamily="18" charset="0"/>
              </a:rPr>
              <a:t> I say                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λέγω  </a:t>
            </a:r>
            <a:endParaRPr lang="en-US" sz="3200" dirty="0" smtClean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>
                <a:cs typeface="Times New Roman" panose="02020603050405020304" pitchFamily="18" charset="0"/>
              </a:rPr>
              <a:t>prophet 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προφήτης</a:t>
            </a:r>
            <a:r>
              <a:rPr lang="en-US" sz="3200" dirty="0" smtClean="0"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cs typeface="Times New Roman" panose="02020603050405020304" pitchFamily="18" charset="0"/>
              </a:rPr>
              <a:t>ου</a:t>
            </a:r>
            <a:r>
              <a:rPr lang="en-US" sz="3200" dirty="0" smtClean="0"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cs typeface="Times New Roman" panose="02020603050405020304" pitchFamily="18" charset="0"/>
              </a:rPr>
              <a:t>ὁ </a:t>
            </a:r>
            <a:endParaRPr lang="en-US" sz="32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>
                <a:cs typeface="Times New Roman" panose="02020603050405020304" pitchFamily="18" charset="0"/>
              </a:rPr>
              <a:t>Christ, Messiah 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Χριστός</a:t>
            </a:r>
            <a:r>
              <a:rPr lang="en-US" sz="3200" dirty="0" smtClean="0"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cs typeface="Times New Roman" panose="02020603050405020304" pitchFamily="18" charset="0"/>
              </a:rPr>
              <a:t>οῦ</a:t>
            </a:r>
            <a:r>
              <a:rPr lang="en-US" sz="3200" dirty="0" smtClean="0"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cs typeface="Times New Roman" panose="02020603050405020304" pitchFamily="18" charset="0"/>
              </a:rPr>
              <a:t>ὁ </a:t>
            </a:r>
            <a:r>
              <a:rPr lang="en-US" sz="3200" dirty="0" smtClean="0">
                <a:cs typeface="Times New Roman" panose="02020603050405020304" pitchFamily="18" charset="0"/>
              </a:rPr>
              <a:t> </a:t>
            </a:r>
            <a:endParaRPr lang="en-US" sz="3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272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In Order Vocabulary Review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375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b="1"/>
              <a:t>Ch. 1 -- Vocabulary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562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>
                <a:cs typeface="Times New Roman" panose="02020603050405020304" pitchFamily="18" charset="0"/>
              </a:rPr>
              <a:t>angel, messenger </a:t>
            </a:r>
          </a:p>
          <a:p>
            <a:pPr lvl="3">
              <a:lnSpc>
                <a:spcPct val="90000"/>
              </a:lnSpc>
              <a:buFontTx/>
              <a:buNone/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ἄγγελος, </a:t>
            </a:r>
            <a:r>
              <a:rPr lang="en-US" sz="3200" dirty="0" smtClean="0">
                <a:cs typeface="Times New Roman" panose="02020603050405020304" pitchFamily="18" charset="0"/>
              </a:rPr>
              <a:t>-</a:t>
            </a:r>
            <a:r>
              <a:rPr lang="el-GR" sz="3200" dirty="0" smtClean="0">
                <a:cs typeface="Times New Roman" panose="02020603050405020304" pitchFamily="18" charset="0"/>
              </a:rPr>
              <a:t>ου</a:t>
            </a:r>
            <a:r>
              <a:rPr lang="en-US" sz="3200" dirty="0" smtClean="0"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cs typeface="Times New Roman" panose="02020603050405020304" pitchFamily="18" charset="0"/>
              </a:rPr>
              <a:t>ὁ</a:t>
            </a:r>
            <a:r>
              <a:rPr lang="en-US" sz="3200" dirty="0" smtClean="0">
                <a:cs typeface="Times New Roman" panose="02020603050405020304" pitchFamily="18" charset="0"/>
              </a:rPr>
              <a:t> </a:t>
            </a:r>
            <a:endParaRPr lang="en-US" sz="32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>
                <a:cs typeface="Times New Roman" panose="02020603050405020304" pitchFamily="18" charset="0"/>
              </a:rPr>
              <a:t>verily, truly </a:t>
            </a:r>
          </a:p>
          <a:p>
            <a:pPr lvl="3">
              <a:lnSpc>
                <a:spcPct val="90000"/>
              </a:lnSpc>
              <a:buFontTx/>
              <a:buNone/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ἀμήν </a:t>
            </a:r>
            <a:r>
              <a:rPr lang="en-US" sz="3200" dirty="0" smtClean="0">
                <a:cs typeface="Times New Roman" panose="02020603050405020304" pitchFamily="18" charset="0"/>
              </a:rPr>
              <a:t> </a:t>
            </a:r>
            <a:endParaRPr lang="en-US" sz="32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>
                <a:cs typeface="Times New Roman" panose="02020603050405020304" pitchFamily="18" charset="0"/>
              </a:rPr>
              <a:t>man, humankind </a:t>
            </a:r>
          </a:p>
          <a:p>
            <a:pPr lvl="3">
              <a:lnSpc>
                <a:spcPct val="90000"/>
              </a:lnSpc>
              <a:buFontTx/>
              <a:buNone/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ἄνθρωπος</a:t>
            </a:r>
            <a:r>
              <a:rPr lang="en-US" sz="3200" dirty="0" smtClean="0"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cs typeface="Times New Roman" panose="02020603050405020304" pitchFamily="18" charset="0"/>
              </a:rPr>
              <a:t>ου</a:t>
            </a:r>
            <a:r>
              <a:rPr lang="en-US" sz="3200" dirty="0" smtClean="0"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cs typeface="Times New Roman" panose="02020603050405020304" pitchFamily="18" charset="0"/>
              </a:rPr>
              <a:t>ὁ </a:t>
            </a:r>
            <a:r>
              <a:rPr lang="en-US" sz="3200" dirty="0" smtClean="0">
                <a:cs typeface="Times New Roman" panose="02020603050405020304" pitchFamily="18" charset="0"/>
              </a:rPr>
              <a:t>  </a:t>
            </a:r>
            <a:endParaRPr lang="en-US" sz="32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>
                <a:cs typeface="Times New Roman" panose="02020603050405020304" pitchFamily="18" charset="0"/>
              </a:rPr>
              <a:t> I </a:t>
            </a:r>
          </a:p>
          <a:p>
            <a:pPr lvl="3">
              <a:lnSpc>
                <a:spcPct val="90000"/>
              </a:lnSpc>
              <a:buFontTx/>
              <a:buNone/>
              <a:defRPr/>
            </a:pPr>
            <a:r>
              <a:rPr lang="en-US" dirty="0">
                <a:cs typeface="Times New Roman" panose="02020603050405020304" pitchFamily="18" charset="0"/>
              </a:rPr>
              <a:t> </a:t>
            </a:r>
            <a:r>
              <a:rPr lang="el-GR" sz="3200" dirty="0" smtClean="0">
                <a:cs typeface="Times New Roman" panose="02020603050405020304" pitchFamily="18" charset="0"/>
              </a:rPr>
              <a:t>ἐγώ 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endParaRPr lang="en-US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>
                <a:cs typeface="Times New Roman" panose="02020603050405020304" pitchFamily="18" charset="0"/>
              </a:rPr>
              <a:t>God </a:t>
            </a:r>
          </a:p>
          <a:p>
            <a:pPr lvl="3">
              <a:lnSpc>
                <a:spcPct val="90000"/>
              </a:lnSpc>
              <a:buFontTx/>
              <a:buNone/>
              <a:defRPr/>
            </a:pPr>
            <a:r>
              <a:rPr lang="el-GR" sz="3600" dirty="0" smtClean="0">
                <a:cs typeface="Times New Roman" panose="02020603050405020304" pitchFamily="18" charset="0"/>
              </a:rPr>
              <a:t>θεός</a:t>
            </a:r>
            <a:r>
              <a:rPr lang="en-US" sz="3600" dirty="0" smtClean="0">
                <a:cs typeface="Times New Roman" panose="02020603050405020304" pitchFamily="18" charset="0"/>
              </a:rPr>
              <a:t>, -</a:t>
            </a:r>
            <a:r>
              <a:rPr lang="el-GR" sz="3600" dirty="0" smtClean="0">
                <a:cs typeface="Times New Roman" panose="02020603050405020304" pitchFamily="18" charset="0"/>
              </a:rPr>
              <a:t>οῦ</a:t>
            </a:r>
            <a:r>
              <a:rPr lang="en-US" sz="3600" dirty="0" smtClean="0">
                <a:cs typeface="Times New Roman" panose="02020603050405020304" pitchFamily="18" charset="0"/>
              </a:rPr>
              <a:t>, </a:t>
            </a:r>
            <a:r>
              <a:rPr lang="el-GR" sz="3600" dirty="0" smtClean="0">
                <a:cs typeface="Times New Roman" panose="02020603050405020304" pitchFamily="18" charset="0"/>
              </a:rPr>
              <a:t>ὁ </a:t>
            </a:r>
            <a:r>
              <a:rPr lang="en-US" sz="3600" dirty="0" smtClean="0">
                <a:cs typeface="Times New Roman" panose="02020603050405020304" pitchFamily="18" charset="0"/>
              </a:rPr>
              <a:t>  </a:t>
            </a:r>
            <a:endParaRPr lang="en-US" sz="36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948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b="1"/>
              <a:t>Ch. 1 -- Vocabulary 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3340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>
                <a:cs typeface="Times New Roman" panose="02020603050405020304" pitchFamily="18" charset="0"/>
              </a:rPr>
              <a:t>and, also, even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καί </a:t>
            </a:r>
            <a:r>
              <a:rPr lang="en-US" sz="3200" dirty="0" smtClean="0">
                <a:cs typeface="Times New Roman" panose="02020603050405020304" pitchFamily="18" charset="0"/>
              </a:rPr>
              <a:t> </a:t>
            </a:r>
            <a:endParaRPr lang="en-US" sz="32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>
                <a:cs typeface="Times New Roman" panose="02020603050405020304" pitchFamily="18" charset="0"/>
              </a:rPr>
              <a:t>heart 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καρδία</a:t>
            </a:r>
            <a:r>
              <a:rPr lang="en-US" sz="3200" dirty="0" smtClean="0"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cs typeface="Times New Roman" panose="02020603050405020304" pitchFamily="18" charset="0"/>
              </a:rPr>
              <a:t>ας</a:t>
            </a:r>
            <a:r>
              <a:rPr lang="en-US" sz="3200" dirty="0" smtClean="0">
                <a:cs typeface="Times New Roman" panose="02020603050405020304" pitchFamily="18" charset="0"/>
              </a:rPr>
              <a:t>,</a:t>
            </a:r>
            <a:r>
              <a:rPr lang="el-GR" sz="3200" dirty="0">
                <a:cs typeface="Times New Roman" panose="02020603050405020304" pitchFamily="18" charset="0"/>
              </a:rPr>
              <a:t> </a:t>
            </a:r>
            <a:r>
              <a:rPr lang="el-GR" sz="3200" dirty="0" smtClean="0">
                <a:cs typeface="Times New Roman" panose="02020603050405020304" pitchFamily="18" charset="0"/>
              </a:rPr>
              <a:t>ἡ</a:t>
            </a:r>
            <a:endParaRPr lang="en-US" sz="32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>
                <a:cs typeface="Times New Roman" panose="02020603050405020304" pitchFamily="18" charset="0"/>
              </a:rPr>
              <a:t> I say                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λέγω  </a:t>
            </a:r>
            <a:endParaRPr lang="en-US" sz="3200" dirty="0" smtClean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>
                <a:cs typeface="Times New Roman" panose="02020603050405020304" pitchFamily="18" charset="0"/>
              </a:rPr>
              <a:t>prophet 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προφήτης</a:t>
            </a:r>
            <a:r>
              <a:rPr lang="en-US" sz="3200" dirty="0" smtClean="0"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cs typeface="Times New Roman" panose="02020603050405020304" pitchFamily="18" charset="0"/>
              </a:rPr>
              <a:t>ου</a:t>
            </a:r>
            <a:r>
              <a:rPr lang="en-US" sz="3200" dirty="0" smtClean="0"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cs typeface="Times New Roman" panose="02020603050405020304" pitchFamily="18" charset="0"/>
              </a:rPr>
              <a:t>ὁ </a:t>
            </a:r>
            <a:endParaRPr lang="en-US" sz="32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>
                <a:cs typeface="Times New Roman" panose="02020603050405020304" pitchFamily="18" charset="0"/>
              </a:rPr>
              <a:t>Christ, Messiah 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Χριστός</a:t>
            </a:r>
            <a:r>
              <a:rPr lang="en-US" sz="3200" dirty="0" smtClean="0"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cs typeface="Times New Roman" panose="02020603050405020304" pitchFamily="18" charset="0"/>
              </a:rPr>
              <a:t>οῦ</a:t>
            </a:r>
            <a:r>
              <a:rPr lang="en-US" sz="3200" dirty="0" smtClean="0"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cs typeface="Times New Roman" panose="02020603050405020304" pitchFamily="18" charset="0"/>
              </a:rPr>
              <a:t>ὁ </a:t>
            </a:r>
            <a:r>
              <a:rPr lang="en-US" sz="3200" dirty="0" smtClean="0">
                <a:cs typeface="Times New Roman" panose="02020603050405020304" pitchFamily="18" charset="0"/>
              </a:rPr>
              <a:t> </a:t>
            </a:r>
            <a:endParaRPr lang="en-US" sz="3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806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pPr>
              <a:defRPr/>
            </a:pPr>
            <a:r>
              <a:rPr lang="en-US" b="1"/>
              <a:t>Ch. 2 -- Vocabulary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2578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>
                <a:cs typeface="Times New Roman" panose="02020603050405020304" pitchFamily="18" charset="0"/>
              </a:rPr>
              <a:t>brother </a:t>
            </a:r>
          </a:p>
          <a:p>
            <a:pPr lvl="3">
              <a:lnSpc>
                <a:spcPct val="90000"/>
              </a:lnSpc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ἀδελφός</a:t>
            </a:r>
            <a:r>
              <a:rPr lang="en-US" sz="3200" dirty="0" smtClean="0"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cs typeface="Times New Roman" panose="02020603050405020304" pitchFamily="18" charset="0"/>
              </a:rPr>
              <a:t>οῦ</a:t>
            </a:r>
            <a:r>
              <a:rPr lang="en-US" sz="3200" dirty="0" smtClean="0"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cs typeface="Times New Roman" panose="02020603050405020304" pitchFamily="18" charset="0"/>
              </a:rPr>
              <a:t>ὁ </a:t>
            </a:r>
            <a:endParaRPr lang="en-US" sz="32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dirty="0">
                <a:cs typeface="Times New Roman" panose="02020603050405020304" pitchFamily="18" charset="0"/>
              </a:rPr>
              <a:t>I hear, obey </a:t>
            </a:r>
          </a:p>
          <a:p>
            <a:pPr lvl="3">
              <a:lnSpc>
                <a:spcPct val="90000"/>
              </a:lnSpc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ἀκούω</a:t>
            </a:r>
            <a:endParaRPr lang="en-US" sz="32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dirty="0">
                <a:cs typeface="Times New Roman" panose="02020603050405020304" pitchFamily="18" charset="0"/>
              </a:rPr>
              <a:t>glory, fame </a:t>
            </a:r>
          </a:p>
          <a:p>
            <a:pPr lvl="3">
              <a:lnSpc>
                <a:spcPct val="90000"/>
              </a:lnSpc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δόξα</a:t>
            </a:r>
            <a:r>
              <a:rPr lang="en-US" sz="3200" dirty="0" smtClean="0"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cs typeface="Times New Roman" panose="02020603050405020304" pitchFamily="18" charset="0"/>
              </a:rPr>
              <a:t>ης</a:t>
            </a:r>
            <a:r>
              <a:rPr lang="en-US" sz="3200" dirty="0" smtClean="0"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cs typeface="Times New Roman" panose="02020603050405020304" pitchFamily="18" charset="0"/>
              </a:rPr>
              <a:t>ἡ </a:t>
            </a:r>
            <a:r>
              <a:rPr lang="en-US" sz="3200" dirty="0" smtClean="0">
                <a:cs typeface="Times New Roman" panose="02020603050405020304" pitchFamily="18" charset="0"/>
              </a:rPr>
              <a:t>  </a:t>
            </a:r>
            <a:endParaRPr lang="en-US" sz="32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dirty="0">
                <a:cs typeface="Times New Roman" panose="02020603050405020304" pitchFamily="18" charset="0"/>
              </a:rPr>
              <a:t>I have </a:t>
            </a:r>
          </a:p>
          <a:p>
            <a:pPr lvl="3">
              <a:lnSpc>
                <a:spcPct val="90000"/>
              </a:lnSpc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ἔχω </a:t>
            </a:r>
            <a:endParaRPr lang="en-US" sz="32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dirty="0">
                <a:cs typeface="Times New Roman" panose="02020603050405020304" pitchFamily="18" charset="0"/>
              </a:rPr>
              <a:t>world </a:t>
            </a:r>
          </a:p>
          <a:p>
            <a:pPr lvl="3">
              <a:lnSpc>
                <a:spcPct val="90000"/>
              </a:lnSpc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κόσμος</a:t>
            </a:r>
            <a:r>
              <a:rPr lang="en-US" sz="3200" dirty="0" smtClean="0"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cs typeface="Times New Roman" panose="02020603050405020304" pitchFamily="18" charset="0"/>
              </a:rPr>
              <a:t>ου</a:t>
            </a:r>
            <a:r>
              <a:rPr lang="en-US" sz="3200" dirty="0" smtClean="0"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cs typeface="Times New Roman" panose="02020603050405020304" pitchFamily="18" charset="0"/>
              </a:rPr>
              <a:t>ὁ </a:t>
            </a:r>
            <a:r>
              <a:rPr lang="en-US" sz="3200" dirty="0" smtClean="0">
                <a:cs typeface="Times New Roman" panose="02020603050405020304" pitchFamily="18" charset="0"/>
              </a:rPr>
              <a:t> </a:t>
            </a:r>
            <a:endParaRPr lang="en-US" sz="3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47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8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8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8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8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pPr>
              <a:defRPr/>
            </a:pPr>
            <a:r>
              <a:rPr lang="en-US" b="1"/>
              <a:t>Ch. 2 -- Vocabulary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6019800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Times New Roman" panose="02020603050405020304" pitchFamily="18" charset="0"/>
              </a:rPr>
              <a:t>Lord, sir</a:t>
            </a:r>
          </a:p>
          <a:p>
            <a:pPr lvl="3"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κύριος</a:t>
            </a:r>
            <a:r>
              <a:rPr lang="en-US" sz="3200" dirty="0" smtClean="0"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cs typeface="Times New Roman" panose="02020603050405020304" pitchFamily="18" charset="0"/>
              </a:rPr>
              <a:t>ου</a:t>
            </a:r>
            <a:r>
              <a:rPr lang="en-US" sz="3200" dirty="0" smtClean="0"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cs typeface="Times New Roman" panose="02020603050405020304" pitchFamily="18" charset="0"/>
              </a:rPr>
              <a:t>ὁ </a:t>
            </a:r>
            <a:r>
              <a:rPr lang="en-US" sz="3200" dirty="0" smtClean="0">
                <a:cs typeface="Times New Roman" panose="02020603050405020304" pitchFamily="18" charset="0"/>
              </a:rPr>
              <a:t> </a:t>
            </a:r>
            <a:endParaRPr lang="en-US" sz="32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dirty="0">
                <a:cs typeface="Times New Roman" panose="02020603050405020304" pitchFamily="18" charset="0"/>
              </a:rPr>
              <a:t>word</a:t>
            </a:r>
          </a:p>
          <a:p>
            <a:pPr lvl="3"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λόγος</a:t>
            </a:r>
            <a:r>
              <a:rPr lang="en-US" sz="3200" dirty="0" smtClean="0"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cs typeface="Times New Roman" panose="02020603050405020304" pitchFamily="18" charset="0"/>
              </a:rPr>
              <a:t>ου</a:t>
            </a:r>
            <a:r>
              <a:rPr lang="en-US" sz="3200" dirty="0" smtClean="0"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cs typeface="Times New Roman" panose="02020603050405020304" pitchFamily="18" charset="0"/>
              </a:rPr>
              <a:t>ὁ </a:t>
            </a:r>
            <a:endParaRPr lang="en-US" sz="32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dirty="0">
                <a:cs typeface="Times New Roman" panose="02020603050405020304" pitchFamily="18" charset="0"/>
              </a:rPr>
              <a:t>Peter</a:t>
            </a:r>
          </a:p>
          <a:p>
            <a:pPr lvl="3"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Πἑτρος</a:t>
            </a:r>
            <a:r>
              <a:rPr lang="en-US" sz="3200" dirty="0" smtClean="0"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cs typeface="Times New Roman" panose="02020603050405020304" pitchFamily="18" charset="0"/>
              </a:rPr>
              <a:t>ου</a:t>
            </a:r>
            <a:r>
              <a:rPr lang="en-US" sz="3200" dirty="0" smtClean="0"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cs typeface="Times New Roman" panose="02020603050405020304" pitchFamily="18" charset="0"/>
              </a:rPr>
              <a:t>ὁ </a:t>
            </a:r>
            <a:endParaRPr lang="en-US" sz="32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dirty="0">
                <a:cs typeface="Times New Roman" panose="02020603050405020304" pitchFamily="18" charset="0"/>
              </a:rPr>
              <a:t>son</a:t>
            </a:r>
          </a:p>
          <a:p>
            <a:pPr lvl="3"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υἱός</a:t>
            </a:r>
            <a:r>
              <a:rPr lang="en-US" sz="3200" dirty="0" smtClean="0"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cs typeface="Times New Roman" panose="02020603050405020304" pitchFamily="18" charset="0"/>
              </a:rPr>
              <a:t>οῦ</a:t>
            </a:r>
            <a:r>
              <a:rPr lang="en-US" sz="3200" dirty="0" smtClean="0"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cs typeface="Times New Roman" panose="02020603050405020304" pitchFamily="18" charset="0"/>
              </a:rPr>
              <a:t>ὁ </a:t>
            </a:r>
            <a:r>
              <a:rPr lang="en-US" sz="3200" dirty="0" smtClean="0">
                <a:cs typeface="Times New Roman" panose="02020603050405020304" pitchFamily="18" charset="0"/>
              </a:rPr>
              <a:t> </a:t>
            </a:r>
            <a:endParaRPr lang="en-US" sz="32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dirty="0">
                <a:cs typeface="Times New Roman" panose="02020603050405020304" pitchFamily="18" charset="0"/>
              </a:rPr>
              <a:t>Pharisee </a:t>
            </a:r>
          </a:p>
          <a:p>
            <a:pPr lvl="3"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Φαρισαῖος</a:t>
            </a:r>
            <a:r>
              <a:rPr lang="en-US" sz="3200" dirty="0" smtClean="0"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cs typeface="Times New Roman" panose="02020603050405020304" pitchFamily="18" charset="0"/>
              </a:rPr>
              <a:t>ου</a:t>
            </a:r>
            <a:r>
              <a:rPr lang="en-US" sz="3200" dirty="0" smtClean="0"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cs typeface="Times New Roman" panose="02020603050405020304" pitchFamily="18" charset="0"/>
              </a:rPr>
              <a:t>ὁ </a:t>
            </a:r>
            <a:endParaRPr lang="en-US" sz="3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282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b="1"/>
              <a:t>Ch. 3 -- Vocabulary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5791200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Times New Roman" panose="02020603050405020304" pitchFamily="18" charset="0"/>
              </a:rPr>
              <a:t>but, yet</a:t>
            </a:r>
          </a:p>
          <a:p>
            <a:pPr lvl="3"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ἀλλἀ </a:t>
            </a:r>
            <a:r>
              <a:rPr lang="en-US" sz="3200" dirty="0" smtClean="0">
                <a:cs typeface="Times New Roman" panose="02020603050405020304" pitchFamily="18" charset="0"/>
              </a:rPr>
              <a:t> </a:t>
            </a:r>
            <a:endParaRPr lang="en-US" sz="32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dirty="0">
                <a:cs typeface="Times New Roman" panose="02020603050405020304" pitchFamily="18" charset="0"/>
              </a:rPr>
              <a:t>apostle, sent one </a:t>
            </a:r>
          </a:p>
          <a:p>
            <a:pPr lvl="3"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ἀπόστολος</a:t>
            </a:r>
            <a:r>
              <a:rPr lang="en-US" sz="3200" dirty="0" smtClean="0"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cs typeface="Times New Roman" panose="02020603050405020304" pitchFamily="18" charset="0"/>
              </a:rPr>
              <a:t>ου</a:t>
            </a:r>
            <a:r>
              <a:rPr lang="en-US" sz="3200" dirty="0" smtClean="0"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cs typeface="Times New Roman" panose="02020603050405020304" pitchFamily="18" charset="0"/>
              </a:rPr>
              <a:t>ὁ </a:t>
            </a:r>
            <a:endParaRPr lang="en-US" sz="32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dirty="0">
                <a:cs typeface="Times New Roman" panose="02020603050405020304" pitchFamily="18" charset="0"/>
              </a:rPr>
              <a:t>I see</a:t>
            </a:r>
          </a:p>
          <a:p>
            <a:pPr lvl="3"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βλέπω 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endParaRPr lang="en-US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dirty="0">
                <a:cs typeface="Times New Roman" panose="02020603050405020304" pitchFamily="18" charset="0"/>
              </a:rPr>
              <a:t>for, then </a:t>
            </a:r>
          </a:p>
          <a:p>
            <a:pPr lvl="3"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γάρ </a:t>
            </a:r>
            <a:endParaRPr lang="en-US" sz="32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dirty="0">
                <a:cs typeface="Times New Roman" panose="02020603050405020304" pitchFamily="18" charset="0"/>
              </a:rPr>
              <a:t>I know </a:t>
            </a:r>
          </a:p>
          <a:p>
            <a:pPr lvl="3">
              <a:defRPr/>
            </a:pPr>
            <a:r>
              <a:rPr lang="en-US" dirty="0">
                <a:cs typeface="Times New Roman" panose="02020603050405020304" pitchFamily="18" charset="0"/>
              </a:rPr>
              <a:t> </a:t>
            </a:r>
            <a:r>
              <a:rPr lang="el-GR" sz="3200" dirty="0" smtClean="0">
                <a:cs typeface="Times New Roman" panose="02020603050405020304" pitchFamily="18" charset="0"/>
              </a:rPr>
              <a:t>γινώσκω </a:t>
            </a:r>
            <a:r>
              <a:rPr lang="en-US" sz="3200" dirty="0" smtClean="0">
                <a:cs typeface="Times New Roman" panose="02020603050405020304" pitchFamily="18" charset="0"/>
              </a:rPr>
              <a:t> </a:t>
            </a:r>
            <a:endParaRPr lang="en-US" sz="3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853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b="1"/>
              <a:t>Ch. 3 -- Vocabulary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4102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>
                <a:cs typeface="Times New Roman" panose="02020603050405020304" pitchFamily="18" charset="0"/>
              </a:rPr>
              <a:t>Jesus</a:t>
            </a:r>
          </a:p>
          <a:p>
            <a:pPr lvl="3">
              <a:lnSpc>
                <a:spcPct val="90000"/>
              </a:lnSpc>
              <a:defRPr/>
            </a:pPr>
            <a:r>
              <a:rPr lang="en-US" sz="3200" dirty="0">
                <a:cs typeface="Times New Roman" panose="02020603050405020304" pitchFamily="18" charset="0"/>
              </a:rPr>
              <a:t> </a:t>
            </a:r>
            <a:r>
              <a:rPr lang="el-GR" sz="3200" dirty="0" smtClean="0">
                <a:cs typeface="Times New Roman" panose="02020603050405020304" pitchFamily="18" charset="0"/>
              </a:rPr>
              <a:t>Ἰησοῦς</a:t>
            </a:r>
            <a:r>
              <a:rPr lang="en-US" sz="3200" dirty="0" smtClean="0"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cs typeface="Times New Roman" panose="02020603050405020304" pitchFamily="18" charset="0"/>
              </a:rPr>
              <a:t>οῦ</a:t>
            </a:r>
            <a:r>
              <a:rPr lang="en-US" sz="3200" dirty="0" smtClean="0"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cs typeface="Times New Roman" panose="02020603050405020304" pitchFamily="18" charset="0"/>
              </a:rPr>
              <a:t>ὁ </a:t>
            </a:r>
            <a:r>
              <a:rPr lang="en-US" sz="3200" dirty="0" smtClean="0">
                <a:cs typeface="Times New Roman" panose="02020603050405020304" pitchFamily="18" charset="0"/>
              </a:rPr>
              <a:t> </a:t>
            </a:r>
            <a:endParaRPr lang="en-US" sz="32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dirty="0">
                <a:cs typeface="Times New Roman" panose="02020603050405020304" pitchFamily="18" charset="0"/>
              </a:rPr>
              <a:t>I take, receive</a:t>
            </a:r>
          </a:p>
          <a:p>
            <a:pPr lvl="3">
              <a:lnSpc>
                <a:spcPct val="90000"/>
              </a:lnSpc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λαμβάνω</a:t>
            </a:r>
            <a:endParaRPr lang="en-US" sz="32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dirty="0">
                <a:cs typeface="Times New Roman" panose="02020603050405020304" pitchFamily="18" charset="0"/>
              </a:rPr>
              <a:t>I loose</a:t>
            </a:r>
          </a:p>
          <a:p>
            <a:pPr lvl="3">
              <a:lnSpc>
                <a:spcPct val="90000"/>
              </a:lnSpc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λύω  </a:t>
            </a:r>
            <a:r>
              <a:rPr lang="en-US" sz="3200" dirty="0" smtClean="0">
                <a:cs typeface="Times New Roman" panose="02020603050405020304" pitchFamily="18" charset="0"/>
              </a:rPr>
              <a:t> </a:t>
            </a:r>
            <a:endParaRPr lang="en-US" sz="32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dirty="0">
                <a:cs typeface="Times New Roman" panose="02020603050405020304" pitchFamily="18" charset="0"/>
              </a:rPr>
              <a:t>heaven</a:t>
            </a:r>
          </a:p>
          <a:p>
            <a:pPr lvl="3">
              <a:lnSpc>
                <a:spcPct val="90000"/>
              </a:lnSpc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οὐρανός</a:t>
            </a:r>
            <a:r>
              <a:rPr lang="en-US" sz="3200" dirty="0" smtClean="0"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cs typeface="Times New Roman" panose="02020603050405020304" pitchFamily="18" charset="0"/>
              </a:rPr>
              <a:t>οῦ</a:t>
            </a:r>
            <a:r>
              <a:rPr lang="en-US" sz="3200" dirty="0" smtClean="0"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cs typeface="Times New Roman" panose="02020603050405020304" pitchFamily="18" charset="0"/>
              </a:rPr>
              <a:t>ὁ </a:t>
            </a:r>
            <a:r>
              <a:rPr lang="en-US" sz="3200" dirty="0" smtClean="0">
                <a:cs typeface="Times New Roman" panose="02020603050405020304" pitchFamily="18" charset="0"/>
              </a:rPr>
              <a:t> </a:t>
            </a:r>
            <a:endParaRPr lang="en-US" sz="32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dirty="0">
                <a:cs typeface="Times New Roman" panose="02020603050405020304" pitchFamily="18" charset="0"/>
              </a:rPr>
              <a:t>I believe</a:t>
            </a:r>
          </a:p>
          <a:p>
            <a:pPr lvl="3">
              <a:lnSpc>
                <a:spcPct val="90000"/>
              </a:lnSpc>
              <a:defRPr/>
            </a:pPr>
            <a:r>
              <a:rPr lang="el-GR" sz="3200" dirty="0" smtClean="0">
                <a:cs typeface="Times New Roman" panose="02020603050405020304" pitchFamily="18" charset="0"/>
              </a:rPr>
              <a:t>πιστεύω </a:t>
            </a:r>
            <a:r>
              <a:rPr lang="en-US" sz="3200" dirty="0" smtClean="0">
                <a:cs typeface="Times New Roman" panose="02020603050405020304" pitchFamily="18" charset="0"/>
              </a:rPr>
              <a:t> </a:t>
            </a:r>
            <a:endParaRPr lang="en-US" sz="3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569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 </a:t>
            </a:r>
            <a:r>
              <a:rPr lang="en-US" altLang="en-US" b="1" dirty="0" smtClean="0"/>
              <a:t>Person Personal Pronoun Chant</a:t>
            </a:r>
          </a:p>
        </p:txBody>
      </p:sp>
      <p:sp>
        <p:nvSpPr>
          <p:cNvPr id="4505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b="1" dirty="0" smtClean="0">
                <a:cs typeface="Times New Roman" pitchFamily="18" charset="0"/>
              </a:rPr>
              <a:t>         Singular                          Plural</a:t>
            </a:r>
          </a:p>
          <a:p>
            <a:pPr eaLnBrk="1" hangingPunct="1">
              <a:defRPr/>
            </a:pPr>
            <a:r>
              <a:rPr lang="en-US" altLang="en-US" b="1" dirty="0" smtClean="0">
                <a:cs typeface="Times New Roman" pitchFamily="18" charset="0"/>
              </a:rPr>
              <a:t>Nom</a:t>
            </a:r>
            <a:r>
              <a:rPr lang="en-US" altLang="en-US" dirty="0" smtClean="0">
                <a:cs typeface="Times New Roman" pitchFamily="18" charset="0"/>
              </a:rPr>
              <a:t>.   </a:t>
            </a:r>
            <a:r>
              <a:rPr lang="el-GR" altLang="en-US" dirty="0" smtClean="0">
                <a:cs typeface="Times New Roman" pitchFamily="18" charset="0"/>
              </a:rPr>
              <a:t>ἐγώ</a:t>
            </a:r>
            <a:r>
              <a:rPr lang="en-US" altLang="en-US" dirty="0" smtClean="0">
                <a:cs typeface="Times New Roman" pitchFamily="18" charset="0"/>
              </a:rPr>
              <a:t>    </a:t>
            </a:r>
            <a:r>
              <a:rPr lang="el-GR" altLang="en-US" dirty="0" smtClean="0">
                <a:cs typeface="Times New Roman" pitchFamily="18" charset="0"/>
              </a:rPr>
              <a:t> </a:t>
            </a:r>
            <a:r>
              <a:rPr lang="en-US" altLang="en-US" dirty="0" smtClean="0">
                <a:cs typeface="Times New Roman" pitchFamily="18" charset="0"/>
              </a:rPr>
              <a:t>      </a:t>
            </a:r>
            <a:r>
              <a:rPr lang="el-GR" altLang="en-US" dirty="0" smtClean="0">
                <a:cs typeface="Times New Roman" pitchFamily="18" charset="0"/>
              </a:rPr>
              <a:t>σύ</a:t>
            </a:r>
            <a:r>
              <a:rPr lang="en-US" altLang="en-US" dirty="0" smtClean="0">
                <a:cs typeface="Times New Roman" pitchFamily="18" charset="0"/>
              </a:rPr>
              <a:t>    </a:t>
            </a:r>
            <a:r>
              <a:rPr lang="el-GR" altLang="en-US" dirty="0" smtClean="0">
                <a:cs typeface="Times New Roman" pitchFamily="18" charset="0"/>
              </a:rPr>
              <a:t>  </a:t>
            </a:r>
            <a:r>
              <a:rPr lang="en-US" altLang="en-US" dirty="0" smtClean="0">
                <a:cs typeface="Times New Roman" pitchFamily="18" charset="0"/>
              </a:rPr>
              <a:t>    	</a:t>
            </a:r>
            <a:r>
              <a:rPr lang="el-GR" altLang="en-US" dirty="0" smtClean="0">
                <a:cs typeface="Times New Roman" pitchFamily="18" charset="0"/>
              </a:rPr>
              <a:t>ἡμεῖς</a:t>
            </a:r>
          </a:p>
          <a:p>
            <a:pPr eaLnBrk="1" hangingPunct="1">
              <a:defRPr/>
            </a:pPr>
            <a:r>
              <a:rPr lang="en-US" altLang="en-US" b="1" dirty="0" smtClean="0">
                <a:cs typeface="Times New Roman" pitchFamily="18" charset="0"/>
              </a:rPr>
              <a:t>Gen</a:t>
            </a:r>
            <a:r>
              <a:rPr lang="en-US" altLang="en-US" dirty="0" smtClean="0">
                <a:cs typeface="Times New Roman" pitchFamily="18" charset="0"/>
              </a:rPr>
              <a:t>.    </a:t>
            </a:r>
            <a:r>
              <a:rPr lang="el-GR" altLang="en-US" dirty="0" smtClean="0">
                <a:cs typeface="Times New Roman" pitchFamily="18" charset="0"/>
              </a:rPr>
              <a:t>μου</a:t>
            </a:r>
            <a:r>
              <a:rPr lang="en-US" altLang="en-US" dirty="0" smtClean="0">
                <a:cs typeface="Times New Roman" pitchFamily="18" charset="0"/>
              </a:rPr>
              <a:t>      </a:t>
            </a:r>
            <a:r>
              <a:rPr lang="el-GR" altLang="en-US" dirty="0" smtClean="0">
                <a:cs typeface="Times New Roman" pitchFamily="18" charset="0"/>
              </a:rPr>
              <a:t>  </a:t>
            </a:r>
            <a:r>
              <a:rPr lang="en-US" altLang="en-US" dirty="0" smtClean="0">
                <a:cs typeface="Times New Roman" pitchFamily="18" charset="0"/>
              </a:rPr>
              <a:t>   </a:t>
            </a:r>
            <a:r>
              <a:rPr lang="el-GR" altLang="en-US" dirty="0" smtClean="0">
                <a:cs typeface="Times New Roman" pitchFamily="18" charset="0"/>
              </a:rPr>
              <a:t>σου</a:t>
            </a:r>
            <a:r>
              <a:rPr lang="en-US" altLang="en-US" dirty="0" smtClean="0">
                <a:cs typeface="Times New Roman" pitchFamily="18" charset="0"/>
              </a:rPr>
              <a:t>          	</a:t>
            </a:r>
            <a:r>
              <a:rPr lang="el-GR" altLang="en-US" dirty="0" smtClean="0">
                <a:cs typeface="Times New Roman" pitchFamily="18" charset="0"/>
              </a:rPr>
              <a:t>ἡμῶν</a:t>
            </a:r>
            <a:r>
              <a:rPr lang="en-US" altLang="en-US" dirty="0" smtClean="0">
                <a:cs typeface="Times New Roman" pitchFamily="18" charset="0"/>
              </a:rPr>
              <a:t> </a:t>
            </a:r>
            <a:br>
              <a:rPr lang="en-US" altLang="en-US" dirty="0" smtClean="0">
                <a:cs typeface="Times New Roman" pitchFamily="18" charset="0"/>
              </a:rPr>
            </a:br>
            <a:r>
              <a:rPr lang="en-US" altLang="en-US" b="1" dirty="0" smtClean="0">
                <a:cs typeface="Times New Roman" pitchFamily="18" charset="0"/>
              </a:rPr>
              <a:t>Dat</a:t>
            </a:r>
            <a:r>
              <a:rPr lang="en-US" altLang="en-US" dirty="0" smtClean="0">
                <a:cs typeface="Times New Roman" pitchFamily="18" charset="0"/>
              </a:rPr>
              <a:t>.     </a:t>
            </a:r>
            <a:r>
              <a:rPr lang="el-GR" altLang="en-US" dirty="0" smtClean="0">
                <a:cs typeface="Times New Roman" pitchFamily="18" charset="0"/>
              </a:rPr>
              <a:t>μοι </a:t>
            </a:r>
            <a:r>
              <a:rPr lang="en-US" altLang="en-US" dirty="0" smtClean="0">
                <a:cs typeface="Times New Roman" pitchFamily="18" charset="0"/>
              </a:rPr>
              <a:t>        </a:t>
            </a:r>
            <a:r>
              <a:rPr lang="el-GR" altLang="en-US" dirty="0" smtClean="0">
                <a:cs typeface="Times New Roman" pitchFamily="18" charset="0"/>
              </a:rPr>
              <a:t> </a:t>
            </a:r>
            <a:r>
              <a:rPr lang="en-US" altLang="en-US" dirty="0" smtClean="0">
                <a:cs typeface="Times New Roman" pitchFamily="18" charset="0"/>
              </a:rPr>
              <a:t>  </a:t>
            </a:r>
            <a:r>
              <a:rPr lang="el-GR" altLang="en-US" dirty="0" smtClean="0">
                <a:cs typeface="Times New Roman" pitchFamily="18" charset="0"/>
              </a:rPr>
              <a:t>σοι</a:t>
            </a:r>
            <a:r>
              <a:rPr lang="en-US" altLang="en-US" dirty="0" smtClean="0">
                <a:cs typeface="Times New Roman" pitchFamily="18" charset="0"/>
              </a:rPr>
              <a:t>            	</a:t>
            </a:r>
            <a:r>
              <a:rPr lang="el-GR" altLang="en-US" dirty="0" smtClean="0">
                <a:cs typeface="Times New Roman" pitchFamily="18" charset="0"/>
              </a:rPr>
              <a:t>ἡμῖν</a:t>
            </a:r>
            <a:r>
              <a:rPr lang="en-US" altLang="en-US" dirty="0" smtClean="0">
                <a:cs typeface="Times New Roman" pitchFamily="18" charset="0"/>
              </a:rPr>
              <a:t>    </a:t>
            </a:r>
            <a:br>
              <a:rPr lang="en-US" altLang="en-US" dirty="0" smtClean="0">
                <a:cs typeface="Times New Roman" pitchFamily="18" charset="0"/>
              </a:rPr>
            </a:br>
            <a:r>
              <a:rPr lang="en-US" altLang="en-US" b="1" dirty="0" smtClean="0">
                <a:cs typeface="Times New Roman" pitchFamily="18" charset="0"/>
              </a:rPr>
              <a:t>Acc</a:t>
            </a:r>
            <a:r>
              <a:rPr lang="en-US" altLang="en-US" dirty="0" smtClean="0">
                <a:cs typeface="Times New Roman" pitchFamily="18" charset="0"/>
              </a:rPr>
              <a:t>.     </a:t>
            </a:r>
            <a:r>
              <a:rPr lang="el-GR" altLang="en-US" dirty="0" smtClean="0">
                <a:cs typeface="Times New Roman" pitchFamily="18" charset="0"/>
              </a:rPr>
              <a:t>με</a:t>
            </a:r>
            <a:r>
              <a:rPr lang="en-US" altLang="en-US" dirty="0" smtClean="0">
                <a:cs typeface="Times New Roman" pitchFamily="18" charset="0"/>
              </a:rPr>
              <a:t>             </a:t>
            </a:r>
            <a:r>
              <a:rPr lang="el-GR" altLang="en-US" dirty="0" smtClean="0">
                <a:cs typeface="Times New Roman" pitchFamily="18" charset="0"/>
              </a:rPr>
              <a:t>σε</a:t>
            </a:r>
            <a:r>
              <a:rPr lang="en-US" altLang="en-US" dirty="0" smtClean="0">
                <a:cs typeface="Times New Roman" pitchFamily="18" charset="0"/>
              </a:rPr>
              <a:t>             	</a:t>
            </a:r>
            <a:r>
              <a:rPr lang="el-GR" altLang="en-US" dirty="0" smtClean="0">
                <a:cs typeface="Times New Roman" pitchFamily="18" charset="0"/>
              </a:rPr>
              <a:t>ἡμάς</a:t>
            </a:r>
            <a:r>
              <a:rPr lang="en-US" altLang="en-US" dirty="0" smtClean="0">
                <a:cs typeface="Times New Roman" pitchFamily="18" charset="0"/>
              </a:rPr>
              <a:t>   </a:t>
            </a:r>
          </a:p>
          <a:p>
            <a:pPr eaLnBrk="1" hangingPunct="1">
              <a:defRPr/>
            </a:pPr>
            <a:r>
              <a:rPr lang="el-GR" altLang="en-US" dirty="0" smtClean="0">
                <a:cs typeface="Times New Roman" pitchFamily="18" charset="0"/>
              </a:rPr>
              <a:t>αὐτός</a:t>
            </a:r>
            <a:r>
              <a:rPr lang="en-US" altLang="en-US" dirty="0" smtClean="0">
                <a:cs typeface="Times New Roman" pitchFamily="18" charset="0"/>
              </a:rPr>
              <a:t>, </a:t>
            </a:r>
            <a:r>
              <a:rPr lang="el-GR" altLang="en-US" dirty="0" smtClean="0">
                <a:cs typeface="Times New Roman" pitchFamily="18" charset="0"/>
              </a:rPr>
              <a:t>αὐτη</a:t>
            </a:r>
            <a:r>
              <a:rPr lang="en-US" altLang="en-US" dirty="0" smtClean="0">
                <a:cs typeface="Times New Roman" pitchFamily="18" charset="0"/>
              </a:rPr>
              <a:t>, </a:t>
            </a:r>
            <a:r>
              <a:rPr lang="el-GR" altLang="en-US" dirty="0" smtClean="0">
                <a:cs typeface="Times New Roman" pitchFamily="18" charset="0"/>
              </a:rPr>
              <a:t>αὐτό</a:t>
            </a:r>
            <a:r>
              <a:rPr lang="en-US" altLang="en-US" dirty="0" smtClean="0">
                <a:cs typeface="Times New Roman" pitchFamily="18" charset="0"/>
              </a:rPr>
              <a:t> (he, she, it)</a:t>
            </a:r>
          </a:p>
        </p:txBody>
      </p:sp>
    </p:spTree>
    <p:extLst>
      <p:ext uri="{BB962C8B-B14F-4D97-AF65-F5344CB8AC3E}">
        <p14:creationId xmlns:p14="http://schemas.microsoft.com/office/powerpoint/2010/main" val="3980121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b="1"/>
              <a:t>Ch. 4 -- Vocabulary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791200"/>
          </a:xfrm>
        </p:spPr>
        <p:txBody>
          <a:bodyPr/>
          <a:lstStyle/>
          <a:p>
            <a:pPr marL="342900" lvl="3" indent="-342900"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en-US" sz="3200" dirty="0">
                <a:cs typeface="Times New Roman" panose="02020603050405020304" pitchFamily="18" charset="0"/>
              </a:rPr>
              <a:t>I love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ἀγαπάω</a:t>
            </a:r>
            <a:r>
              <a:rPr lang="en-US" dirty="0" smtClean="0">
                <a:cs typeface="Times New Roman" panose="02020603050405020304" pitchFamily="18" charset="0"/>
              </a:rPr>
              <a:t>                 </a:t>
            </a:r>
            <a:endParaRPr lang="en-US" dirty="0">
              <a:cs typeface="Times New Roman" panose="02020603050405020304" pitchFamily="18" charset="0"/>
            </a:endParaRPr>
          </a:p>
          <a:p>
            <a:pPr marL="342900" lvl="3" indent="-342900"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en-US" sz="3200" dirty="0">
                <a:cs typeface="Times New Roman" panose="02020603050405020304" pitchFamily="18" charset="0"/>
              </a:rPr>
              <a:t>I write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γράφω</a:t>
            </a:r>
            <a:r>
              <a:rPr lang="en-US" dirty="0" smtClean="0">
                <a:cs typeface="Times New Roman" panose="02020603050405020304" pitchFamily="18" charset="0"/>
              </a:rPr>
              <a:t>                  </a:t>
            </a:r>
            <a:endParaRPr lang="en-US" dirty="0">
              <a:cs typeface="Times New Roman" panose="02020603050405020304" pitchFamily="18" charset="0"/>
            </a:endParaRPr>
          </a:p>
          <a:p>
            <a:pPr marL="342900" lvl="3" indent="-342900"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en-US" sz="3200" dirty="0">
                <a:cs typeface="Times New Roman" panose="02020603050405020304" pitchFamily="18" charset="0"/>
              </a:rPr>
              <a:t>but, and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δέ </a:t>
            </a:r>
            <a:r>
              <a:rPr lang="en-US" dirty="0" smtClean="0">
                <a:cs typeface="Times New Roman" panose="02020603050405020304" pitchFamily="18" charset="0"/>
              </a:rPr>
              <a:t>                            </a:t>
            </a:r>
            <a:endParaRPr lang="en-US" dirty="0">
              <a:cs typeface="Times New Roman" panose="02020603050405020304" pitchFamily="18" charset="0"/>
            </a:endParaRPr>
          </a:p>
          <a:p>
            <a:pPr marL="342900" lvl="3" indent="-342900"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en-US" sz="3200" dirty="0">
                <a:cs typeface="Times New Roman" panose="02020603050405020304" pitchFamily="18" charset="0"/>
              </a:rPr>
              <a:t>servant, slave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δοῦλος</a:t>
            </a:r>
            <a:r>
              <a:rPr lang="en-US" dirty="0" smtClean="0">
                <a:cs typeface="Times New Roman" panose="02020603050405020304" pitchFamily="18" charset="0"/>
              </a:rPr>
              <a:t>, -</a:t>
            </a:r>
            <a:r>
              <a:rPr lang="el-GR" dirty="0" smtClean="0">
                <a:cs typeface="Times New Roman" panose="02020603050405020304" pitchFamily="18" charset="0"/>
              </a:rPr>
              <a:t>ου</a:t>
            </a:r>
            <a:r>
              <a:rPr lang="en-US" dirty="0" smtClean="0">
                <a:cs typeface="Times New Roman" panose="02020603050405020304" pitchFamily="18" charset="0"/>
              </a:rPr>
              <a:t>, </a:t>
            </a:r>
            <a:r>
              <a:rPr lang="el-GR" dirty="0" smtClean="0">
                <a:cs typeface="Times New Roman" panose="02020603050405020304" pitchFamily="18" charset="0"/>
              </a:rPr>
              <a:t>ὁ </a:t>
            </a:r>
            <a:r>
              <a:rPr lang="en-US" dirty="0" smtClean="0">
                <a:cs typeface="Times New Roman" panose="02020603050405020304" pitchFamily="18" charset="0"/>
              </a:rPr>
              <a:t>       </a:t>
            </a:r>
            <a:endParaRPr lang="en-US" dirty="0">
              <a:cs typeface="Times New Roman" panose="02020603050405020304" pitchFamily="18" charset="0"/>
            </a:endParaRPr>
          </a:p>
          <a:p>
            <a:pPr marL="342900" lvl="3" indent="-342900"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en-US" sz="3200" dirty="0">
                <a:cs typeface="Times New Roman" panose="02020603050405020304" pitchFamily="18" charset="0"/>
              </a:rPr>
              <a:t>I find</a:t>
            </a:r>
            <a:endParaRPr lang="en-US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l-GR" dirty="0">
                <a:cs typeface="Times New Roman" panose="02020603050405020304" pitchFamily="18" charset="0"/>
              </a:rPr>
              <a:t>ε</a:t>
            </a:r>
            <a:r>
              <a:rPr lang="el-GR" dirty="0" smtClean="0">
                <a:cs typeface="Times New Roman" panose="02020603050405020304" pitchFamily="18" charset="0"/>
              </a:rPr>
              <a:t>ὑρίσκω </a:t>
            </a:r>
            <a:r>
              <a:rPr lang="en-US" dirty="0" smtClean="0">
                <a:cs typeface="Times New Roman" panose="02020603050405020304" pitchFamily="18" charset="0"/>
              </a:rPr>
              <a:t>                </a:t>
            </a:r>
            <a:endParaRPr 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049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2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2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2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2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 bldLvl="5" autoUpdateAnimBg="0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b="1"/>
              <a:t>Ch. 4 -- Vocabulary</a:t>
            </a:r>
            <a:r>
              <a:rPr lang="en-US" sz="5400"/>
              <a:t> 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715000"/>
          </a:xfrm>
        </p:spPr>
        <p:txBody>
          <a:bodyPr/>
          <a:lstStyle/>
          <a:p>
            <a:pPr marL="342900" lvl="3" indent="-342900"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en-US" sz="3200" dirty="0">
                <a:cs typeface="Times New Roman" panose="02020603050405020304" pitchFamily="18" charset="0"/>
              </a:rPr>
              <a:t>temple</a:t>
            </a:r>
          </a:p>
          <a:p>
            <a:pPr>
              <a:defRPr/>
            </a:pP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l-GR" dirty="0" smtClean="0">
                <a:cs typeface="Times New Roman" panose="02020603050405020304" pitchFamily="18" charset="0"/>
              </a:rPr>
              <a:t>ἱερόν</a:t>
            </a:r>
            <a:r>
              <a:rPr lang="en-US" dirty="0" smtClean="0">
                <a:cs typeface="Times New Roman" panose="02020603050405020304" pitchFamily="18" charset="0"/>
              </a:rPr>
              <a:t>, -</a:t>
            </a:r>
            <a:r>
              <a:rPr lang="el-GR" dirty="0" smtClean="0">
                <a:cs typeface="Times New Roman" panose="02020603050405020304" pitchFamily="18" charset="0"/>
              </a:rPr>
              <a:t>οῦ</a:t>
            </a:r>
            <a:r>
              <a:rPr lang="en-US" dirty="0" smtClean="0">
                <a:cs typeface="Times New Roman" panose="02020603050405020304" pitchFamily="18" charset="0"/>
              </a:rPr>
              <a:t>, </a:t>
            </a:r>
            <a:r>
              <a:rPr lang="el-GR" dirty="0" smtClean="0">
                <a:cs typeface="Times New Roman" panose="02020603050405020304" pitchFamily="18" charset="0"/>
              </a:rPr>
              <a:t>τό</a:t>
            </a:r>
            <a:r>
              <a:rPr lang="en-US" dirty="0" smtClean="0">
                <a:cs typeface="Times New Roman" panose="02020603050405020304" pitchFamily="18" charset="0"/>
              </a:rPr>
              <a:t>                    </a:t>
            </a:r>
            <a:endParaRPr lang="en-US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dirty="0" smtClean="0">
                <a:cs typeface="Times New Roman" panose="02020603050405020304" pitchFamily="18" charset="0"/>
              </a:rPr>
              <a:t>People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λαός</a:t>
            </a:r>
            <a:r>
              <a:rPr lang="en-US" dirty="0" smtClean="0">
                <a:cs typeface="Times New Roman" panose="02020603050405020304" pitchFamily="18" charset="0"/>
              </a:rPr>
              <a:t>, -</a:t>
            </a:r>
            <a:r>
              <a:rPr lang="el-GR" dirty="0" smtClean="0">
                <a:cs typeface="Times New Roman" panose="02020603050405020304" pitchFamily="18" charset="0"/>
              </a:rPr>
              <a:t>οῦ</a:t>
            </a:r>
            <a:r>
              <a:rPr lang="en-US" dirty="0" smtClean="0">
                <a:cs typeface="Times New Roman" panose="02020603050405020304" pitchFamily="18" charset="0"/>
              </a:rPr>
              <a:t>, </a:t>
            </a:r>
            <a:r>
              <a:rPr lang="el-GR" dirty="0" smtClean="0">
                <a:cs typeface="Times New Roman" panose="02020603050405020304" pitchFamily="18" charset="0"/>
              </a:rPr>
              <a:t>ὁ </a:t>
            </a:r>
            <a:r>
              <a:rPr lang="en-US" dirty="0" smtClean="0">
                <a:cs typeface="Times New Roman" panose="02020603050405020304" pitchFamily="18" charset="0"/>
              </a:rPr>
              <a:t>          </a:t>
            </a:r>
            <a:endParaRPr lang="en-US" dirty="0">
              <a:cs typeface="Times New Roman" panose="02020603050405020304" pitchFamily="18" charset="0"/>
            </a:endParaRPr>
          </a:p>
          <a:p>
            <a:pPr marL="342900" lvl="3" indent="-342900"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en-US" dirty="0">
                <a:cs typeface="Times New Roman" panose="02020603050405020304" pitchFamily="18" charset="0"/>
              </a:rPr>
              <a:t> </a:t>
            </a:r>
            <a:r>
              <a:rPr lang="en-US" sz="3200" dirty="0">
                <a:cs typeface="Times New Roman" panose="02020603050405020304" pitchFamily="18" charset="0"/>
              </a:rPr>
              <a:t>law 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νόμος</a:t>
            </a:r>
            <a:r>
              <a:rPr lang="en-US" dirty="0" smtClean="0">
                <a:cs typeface="Times New Roman" panose="02020603050405020304" pitchFamily="18" charset="0"/>
              </a:rPr>
              <a:t>, -</a:t>
            </a:r>
            <a:r>
              <a:rPr lang="el-GR" dirty="0" smtClean="0">
                <a:cs typeface="Times New Roman" panose="02020603050405020304" pitchFamily="18" charset="0"/>
              </a:rPr>
              <a:t>ου</a:t>
            </a:r>
            <a:r>
              <a:rPr lang="en-US" dirty="0" smtClean="0">
                <a:cs typeface="Times New Roman" panose="02020603050405020304" pitchFamily="18" charset="0"/>
              </a:rPr>
              <a:t>, </a:t>
            </a:r>
            <a:r>
              <a:rPr lang="el-GR" dirty="0" smtClean="0">
                <a:cs typeface="Times New Roman" panose="02020603050405020304" pitchFamily="18" charset="0"/>
              </a:rPr>
              <a:t>ὁ </a:t>
            </a:r>
            <a:r>
              <a:rPr lang="en-US" dirty="0" smtClean="0">
                <a:cs typeface="Times New Roman" panose="02020603050405020304" pitchFamily="18" charset="0"/>
              </a:rPr>
              <a:t>      </a:t>
            </a:r>
            <a:endParaRPr lang="en-US" dirty="0">
              <a:cs typeface="Times New Roman" panose="02020603050405020304" pitchFamily="18" charset="0"/>
            </a:endParaRPr>
          </a:p>
          <a:p>
            <a:pPr marL="342900" lvl="3" indent="-342900"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en-US" sz="2800" dirty="0">
                <a:cs typeface="Times New Roman" panose="02020603050405020304" pitchFamily="18" charset="0"/>
              </a:rPr>
              <a:t>house 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οἶκος</a:t>
            </a:r>
            <a:r>
              <a:rPr lang="en-US" dirty="0" smtClean="0">
                <a:cs typeface="Times New Roman" panose="02020603050405020304" pitchFamily="18" charset="0"/>
              </a:rPr>
              <a:t>, -</a:t>
            </a:r>
            <a:r>
              <a:rPr lang="el-GR" dirty="0" smtClean="0">
                <a:cs typeface="Times New Roman" panose="02020603050405020304" pitchFamily="18" charset="0"/>
              </a:rPr>
              <a:t>ου</a:t>
            </a:r>
            <a:r>
              <a:rPr lang="en-US" dirty="0" smtClean="0">
                <a:cs typeface="Times New Roman" panose="02020603050405020304" pitchFamily="18" charset="0"/>
              </a:rPr>
              <a:t>, </a:t>
            </a:r>
            <a:r>
              <a:rPr lang="el-GR" dirty="0" smtClean="0">
                <a:cs typeface="Times New Roman" panose="02020603050405020304" pitchFamily="18" charset="0"/>
              </a:rPr>
              <a:t>ὁ </a:t>
            </a:r>
            <a:r>
              <a:rPr lang="en-US" dirty="0" smtClean="0">
                <a:cs typeface="Times New Roman" panose="02020603050405020304" pitchFamily="18" charset="0"/>
              </a:rPr>
              <a:t>        </a:t>
            </a:r>
            <a:endParaRPr lang="en-US" dirty="0">
              <a:cs typeface="Times New Roman" panose="02020603050405020304" pitchFamily="18" charset="0"/>
            </a:endParaRPr>
          </a:p>
          <a:p>
            <a:pPr marL="342900" lvl="3" indent="-342900"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en-US" sz="3200" dirty="0">
                <a:cs typeface="Times New Roman" panose="02020603050405020304" pitchFamily="18" charset="0"/>
              </a:rPr>
              <a:t>as, about, how 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ὡς </a:t>
            </a:r>
            <a:r>
              <a:rPr lang="en-US" dirty="0" smtClean="0">
                <a:cs typeface="Times New Roman" panose="02020603050405020304" pitchFamily="18" charset="0"/>
              </a:rPr>
              <a:t>                         </a:t>
            </a:r>
            <a:endParaRPr 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78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3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3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b="1"/>
              <a:t>Ch. 5 -- Vocabulary 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5867400"/>
          </a:xfrm>
        </p:spPr>
        <p:txBody>
          <a:bodyPr/>
          <a:lstStyle/>
          <a:p>
            <a:pPr marL="342900" lvl="3" indent="-342900"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en-US" sz="3200" dirty="0">
                <a:cs typeface="Times New Roman" panose="02020603050405020304" pitchFamily="18" charset="0"/>
              </a:rPr>
              <a:t>love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ἀγάπη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ης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ἡ</a:t>
            </a:r>
            <a:r>
              <a:rPr lang="en-US" dirty="0" smtClean="0">
                <a:cs typeface="Times New Roman" panose="02020603050405020304" pitchFamily="18" charset="0"/>
              </a:rPr>
              <a:t>         </a:t>
            </a:r>
            <a:endParaRPr lang="en-US" dirty="0">
              <a:cs typeface="Times New Roman" panose="02020603050405020304" pitchFamily="18" charset="0"/>
            </a:endParaRPr>
          </a:p>
          <a:p>
            <a:pPr marL="342900" lvl="3" indent="-342900"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en-US" sz="3200" dirty="0">
                <a:cs typeface="Times New Roman" panose="02020603050405020304" pitchFamily="18" charset="0"/>
              </a:rPr>
              <a:t>truth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ἀλήθεια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ας</a:t>
            </a:r>
            <a:r>
              <a:rPr lang="en-US" dirty="0" smtClean="0">
                <a:cs typeface="Times New Roman" panose="02020603050405020304" pitchFamily="18" charset="0"/>
              </a:rPr>
              <a:t>, </a:t>
            </a:r>
            <a:r>
              <a:rPr lang="el-GR" dirty="0" smtClean="0">
                <a:cs typeface="Times New Roman" panose="02020603050405020304" pitchFamily="18" charset="0"/>
              </a:rPr>
              <a:t>ἡ </a:t>
            </a:r>
            <a:r>
              <a:rPr lang="en-US" dirty="0" smtClean="0">
                <a:cs typeface="Times New Roman" panose="02020603050405020304" pitchFamily="18" charset="0"/>
              </a:rPr>
              <a:t>       </a:t>
            </a:r>
            <a:endParaRPr lang="en-US" dirty="0">
              <a:cs typeface="Times New Roman" panose="02020603050405020304" pitchFamily="18" charset="0"/>
            </a:endParaRPr>
          </a:p>
          <a:p>
            <a:pPr marL="342900" lvl="3" indent="-342900"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en-US" sz="3200" dirty="0">
                <a:cs typeface="Times New Roman" panose="02020603050405020304" pitchFamily="18" charset="0"/>
              </a:rPr>
              <a:t>sin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ἁμαρτία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ας</a:t>
            </a:r>
            <a:r>
              <a:rPr lang="en-US" dirty="0" smtClean="0">
                <a:cs typeface="Times New Roman" panose="02020603050405020304" pitchFamily="18" charset="0"/>
              </a:rPr>
              <a:t>, </a:t>
            </a:r>
            <a:r>
              <a:rPr lang="el-GR" dirty="0" smtClean="0">
                <a:cs typeface="Times New Roman" panose="02020603050405020304" pitchFamily="18" charset="0"/>
              </a:rPr>
              <a:t>ἡ</a:t>
            </a:r>
            <a:r>
              <a:rPr lang="en-US" dirty="0" smtClean="0">
                <a:cs typeface="Times New Roman" panose="02020603050405020304" pitchFamily="18" charset="0"/>
              </a:rPr>
              <a:t>       </a:t>
            </a:r>
            <a:endParaRPr lang="en-US" dirty="0">
              <a:cs typeface="Times New Roman" panose="02020603050405020304" pitchFamily="18" charset="0"/>
            </a:endParaRPr>
          </a:p>
          <a:p>
            <a:pPr marL="342900" lvl="3" indent="-342900"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en-US" sz="3200" dirty="0">
                <a:cs typeface="Times New Roman" panose="02020603050405020304" pitchFamily="18" charset="0"/>
              </a:rPr>
              <a:t>kingdom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βασιλεία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ας</a:t>
            </a:r>
            <a:r>
              <a:rPr lang="en-US" dirty="0" smtClean="0">
                <a:cs typeface="Times New Roman" panose="02020603050405020304" pitchFamily="18" charset="0"/>
              </a:rPr>
              <a:t>, </a:t>
            </a:r>
            <a:r>
              <a:rPr lang="el-GR" dirty="0" smtClean="0">
                <a:cs typeface="Times New Roman" panose="02020603050405020304" pitchFamily="18" charset="0"/>
              </a:rPr>
              <a:t>ἡ</a:t>
            </a:r>
            <a:r>
              <a:rPr lang="en-US" dirty="0" smtClean="0">
                <a:cs typeface="Times New Roman" panose="02020603050405020304" pitchFamily="18" charset="0"/>
              </a:rPr>
              <a:t>      </a:t>
            </a:r>
            <a:endParaRPr lang="en-US" dirty="0">
              <a:cs typeface="Times New Roman" panose="02020603050405020304" pitchFamily="18" charset="0"/>
            </a:endParaRPr>
          </a:p>
          <a:p>
            <a:pPr marL="342900" lvl="3" indent="-342900"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en-US" sz="3200" dirty="0">
                <a:cs typeface="Times New Roman" panose="02020603050405020304" pitchFamily="18" charset="0"/>
              </a:rPr>
              <a:t>writing, Scripture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γραφή</a:t>
            </a:r>
            <a:r>
              <a:rPr lang="en-US" dirty="0" smtClean="0">
                <a:cs typeface="Times New Roman" panose="02020603050405020304" pitchFamily="18" charset="0"/>
              </a:rPr>
              <a:t>, -</a:t>
            </a:r>
            <a:r>
              <a:rPr lang="el-GR" dirty="0" smtClean="0">
                <a:cs typeface="Times New Roman" panose="02020603050405020304" pitchFamily="18" charset="0"/>
              </a:rPr>
              <a:t>ῆς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ἡ </a:t>
            </a:r>
            <a:r>
              <a:rPr lang="en-US" dirty="0" smtClean="0">
                <a:cs typeface="Times New Roman" panose="02020603050405020304" pitchFamily="18" charset="0"/>
              </a:rPr>
              <a:t>          </a:t>
            </a:r>
            <a:endParaRPr 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60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bldLvl="5" autoUpdateAnimBg="0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b="1"/>
              <a:t>Ch. 5 -- Vocabulary</a:t>
            </a:r>
            <a:r>
              <a:rPr lang="en-US"/>
              <a:t> 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410200"/>
          </a:xfrm>
        </p:spPr>
        <p:txBody>
          <a:bodyPr/>
          <a:lstStyle/>
          <a:p>
            <a:pPr marL="342900" lvl="3" indent="-342900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en-US" sz="3200" dirty="0">
                <a:cs typeface="Times New Roman" panose="02020603050405020304" pitchFamily="18" charset="0"/>
              </a:rPr>
              <a:t>I raise up</a:t>
            </a:r>
          </a:p>
          <a:p>
            <a:pPr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ἐγείρω </a:t>
            </a:r>
            <a:r>
              <a:rPr lang="en-US" dirty="0" smtClean="0">
                <a:cs typeface="Times New Roman" panose="02020603050405020304" pitchFamily="18" charset="0"/>
              </a:rPr>
              <a:t>                      </a:t>
            </a:r>
            <a:endParaRPr lang="en-US" dirty="0">
              <a:cs typeface="Times New Roman" panose="02020603050405020304" pitchFamily="18" charset="0"/>
            </a:endParaRPr>
          </a:p>
          <a:p>
            <a:pPr marL="342900" lvl="3" indent="-342900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en-US" sz="3200" dirty="0">
                <a:cs typeface="Times New Roman" panose="02020603050405020304" pitchFamily="18" charset="0"/>
              </a:rPr>
              <a:t>assembly, church</a:t>
            </a:r>
          </a:p>
          <a:p>
            <a:pPr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ἐκκλησία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ας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ἡ</a:t>
            </a:r>
            <a:r>
              <a:rPr lang="en-US" dirty="0" smtClean="0">
                <a:cs typeface="Times New Roman" panose="02020603050405020304" pitchFamily="18" charset="0"/>
              </a:rPr>
              <a:t>   </a:t>
            </a:r>
            <a:endParaRPr lang="en-US" dirty="0">
              <a:cs typeface="Times New Roman" panose="02020603050405020304" pitchFamily="18" charset="0"/>
            </a:endParaRPr>
          </a:p>
          <a:p>
            <a:pPr marL="342900" lvl="3" indent="-342900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en-US" sz="3200" dirty="0">
                <a:cs typeface="Times New Roman" panose="02020603050405020304" pitchFamily="18" charset="0"/>
              </a:rPr>
              <a:t>work</a:t>
            </a:r>
          </a:p>
          <a:p>
            <a:pPr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ἔργον</a:t>
            </a:r>
            <a:r>
              <a:rPr lang="en-US" dirty="0" smtClean="0">
                <a:cs typeface="Times New Roman" panose="02020603050405020304" pitchFamily="18" charset="0"/>
              </a:rPr>
              <a:t>, -</a:t>
            </a:r>
            <a:r>
              <a:rPr lang="el-GR" dirty="0" smtClean="0">
                <a:cs typeface="Times New Roman" panose="02020603050405020304" pitchFamily="18" charset="0"/>
              </a:rPr>
              <a:t>ου</a:t>
            </a:r>
            <a:r>
              <a:rPr lang="en-US" dirty="0" smtClean="0">
                <a:cs typeface="Times New Roman" panose="02020603050405020304" pitchFamily="18" charset="0"/>
              </a:rPr>
              <a:t>, </a:t>
            </a:r>
            <a:r>
              <a:rPr lang="el-GR" dirty="0" smtClean="0">
                <a:cs typeface="Times New Roman" panose="02020603050405020304" pitchFamily="18" charset="0"/>
              </a:rPr>
              <a:t>τό</a:t>
            </a:r>
            <a:r>
              <a:rPr lang="en-US" dirty="0" smtClean="0">
                <a:cs typeface="Times New Roman" panose="02020603050405020304" pitchFamily="18" charset="0"/>
              </a:rPr>
              <a:t>          </a:t>
            </a:r>
            <a:endParaRPr lang="en-US" dirty="0">
              <a:cs typeface="Times New Roman" panose="02020603050405020304" pitchFamily="18" charset="0"/>
            </a:endParaRPr>
          </a:p>
          <a:p>
            <a:pPr marL="342900" lvl="3" indent="-342900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en-US" sz="3200" dirty="0">
                <a:cs typeface="Times New Roman" panose="02020603050405020304" pitchFamily="18" charset="0"/>
              </a:rPr>
              <a:t>disciple</a:t>
            </a:r>
          </a:p>
          <a:p>
            <a:pPr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μαθητής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οῦ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ὁ</a:t>
            </a:r>
            <a:r>
              <a:rPr lang="en-US" dirty="0" smtClean="0">
                <a:cs typeface="Times New Roman" panose="02020603050405020304" pitchFamily="18" charset="0"/>
              </a:rPr>
              <a:t>     </a:t>
            </a:r>
            <a:endParaRPr lang="en-US" dirty="0">
              <a:cs typeface="Times New Roman" panose="02020603050405020304" pitchFamily="18" charset="0"/>
            </a:endParaRPr>
          </a:p>
          <a:p>
            <a:pPr marL="342900" lvl="3" indent="-342900">
              <a:lnSpc>
                <a:spcPct val="90000"/>
              </a:lnSpc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en-US" sz="3200" dirty="0">
                <a:cs typeface="Times New Roman" panose="02020603050405020304" pitchFamily="18" charset="0"/>
              </a:rPr>
              <a:t>Hour</a:t>
            </a:r>
          </a:p>
          <a:p>
            <a:pPr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ὥρα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ας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ἡ</a:t>
            </a:r>
            <a:r>
              <a:rPr lang="en-US" dirty="0" smtClean="0">
                <a:cs typeface="Times New Roman" panose="02020603050405020304" pitchFamily="18" charset="0"/>
              </a:rPr>
              <a:t>             </a:t>
            </a:r>
            <a:endParaRPr 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50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5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5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5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5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 bldLvl="5" autoUpdateAnimBg="0"/>
    </p:bld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/>
              <a:t>Chapter 6 Vocabulary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8305800" cy="4876800"/>
          </a:xfrm>
        </p:spPr>
        <p:txBody>
          <a:bodyPr/>
          <a:lstStyle/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ἀπό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(Gen.) </a:t>
            </a:r>
          </a:p>
          <a:p>
            <a:pPr lvl="1">
              <a:defRPr/>
            </a:pPr>
            <a:r>
              <a:rPr lang="en-US" dirty="0">
                <a:cs typeface="Times New Roman" panose="02020603050405020304" pitchFamily="18" charset="0"/>
              </a:rPr>
              <a:t>from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διά  </a:t>
            </a:r>
            <a:r>
              <a:rPr lang="en-US" dirty="0" smtClean="0">
                <a:cs typeface="Times New Roman" panose="02020603050405020304" pitchFamily="18" charset="0"/>
              </a:rPr>
              <a:t>(</a:t>
            </a:r>
            <a:r>
              <a:rPr lang="en-US" dirty="0">
                <a:cs typeface="Times New Roman" panose="02020603050405020304" pitchFamily="18" charset="0"/>
              </a:rPr>
              <a:t>Gen.) </a:t>
            </a:r>
          </a:p>
          <a:p>
            <a:pPr lvl="1">
              <a:defRPr/>
            </a:pPr>
            <a:r>
              <a:rPr lang="en-US" dirty="0">
                <a:cs typeface="Times New Roman" panose="02020603050405020304" pitchFamily="18" charset="0"/>
              </a:rPr>
              <a:t>through 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διά </a:t>
            </a:r>
            <a:r>
              <a:rPr lang="en-US" dirty="0" smtClean="0">
                <a:cs typeface="Times New Roman" panose="02020603050405020304" pitchFamily="18" charset="0"/>
              </a:rPr>
              <a:t>(</a:t>
            </a:r>
            <a:r>
              <a:rPr lang="en-US" dirty="0">
                <a:cs typeface="Times New Roman" panose="02020603050405020304" pitchFamily="18" charset="0"/>
              </a:rPr>
              <a:t>Acc.) </a:t>
            </a:r>
          </a:p>
          <a:p>
            <a:pPr lvl="1">
              <a:defRPr/>
            </a:pPr>
            <a:r>
              <a:rPr lang="en-US" dirty="0">
                <a:cs typeface="Times New Roman" panose="02020603050405020304" pitchFamily="18" charset="0"/>
              </a:rPr>
              <a:t>on account of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εἰς 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(Acc.) </a:t>
            </a:r>
          </a:p>
          <a:p>
            <a:pPr lvl="1">
              <a:defRPr/>
            </a:pPr>
            <a:r>
              <a:rPr lang="en-US" dirty="0">
                <a:cs typeface="Times New Roman" panose="02020603050405020304" pitchFamily="18" charset="0"/>
              </a:rPr>
              <a:t>into </a:t>
            </a:r>
          </a:p>
        </p:txBody>
      </p:sp>
    </p:spTree>
    <p:extLst>
      <p:ext uri="{BB962C8B-B14F-4D97-AF65-F5344CB8AC3E}">
        <p14:creationId xmlns:p14="http://schemas.microsoft.com/office/powerpoint/2010/main" val="1595223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>
              <a:defRPr/>
            </a:pPr>
            <a:r>
              <a:rPr lang="en-US"/>
              <a:t>Chapter 6 Vocabulary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572000"/>
          </a:xfrm>
        </p:spPr>
        <p:txBody>
          <a:bodyPr/>
          <a:lstStyle/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ἐκ 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(Gen.) </a:t>
            </a:r>
          </a:p>
          <a:p>
            <a:pPr lvl="1">
              <a:defRPr/>
            </a:pPr>
            <a:r>
              <a:rPr lang="en-US" dirty="0">
                <a:cs typeface="Times New Roman" panose="02020603050405020304" pitchFamily="18" charset="0"/>
              </a:rPr>
              <a:t>out of, from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ἐν 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(Dat.) </a:t>
            </a:r>
          </a:p>
          <a:p>
            <a:pPr lvl="1">
              <a:defRPr/>
            </a:pPr>
            <a:r>
              <a:rPr lang="en-US" dirty="0">
                <a:cs typeface="Times New Roman" panose="02020603050405020304" pitchFamily="18" charset="0"/>
              </a:rPr>
              <a:t>in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ἐπί 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(Gen.) </a:t>
            </a:r>
          </a:p>
          <a:p>
            <a:pPr lvl="1">
              <a:defRPr/>
            </a:pPr>
            <a:r>
              <a:rPr lang="en-US" dirty="0">
                <a:cs typeface="Times New Roman" panose="02020603050405020304" pitchFamily="18" charset="0"/>
              </a:rPr>
              <a:t>on, over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ἐπί </a:t>
            </a:r>
            <a:r>
              <a:rPr lang="en-US" dirty="0" smtClean="0">
                <a:cs typeface="Times New Roman" panose="02020603050405020304" pitchFamily="18" charset="0"/>
              </a:rPr>
              <a:t>(</a:t>
            </a:r>
            <a:r>
              <a:rPr lang="en-US" dirty="0">
                <a:cs typeface="Times New Roman" panose="02020603050405020304" pitchFamily="18" charset="0"/>
              </a:rPr>
              <a:t>Dat.) </a:t>
            </a:r>
          </a:p>
          <a:p>
            <a:pPr lvl="1">
              <a:defRPr/>
            </a:pPr>
            <a:r>
              <a:rPr lang="en-US" dirty="0">
                <a:cs typeface="Times New Roman" panose="02020603050405020304" pitchFamily="18" charset="0"/>
              </a:rPr>
              <a:t>on, at, against, on the basis of</a:t>
            </a:r>
          </a:p>
        </p:txBody>
      </p:sp>
    </p:spTree>
    <p:extLst>
      <p:ext uri="{BB962C8B-B14F-4D97-AF65-F5344CB8AC3E}">
        <p14:creationId xmlns:p14="http://schemas.microsoft.com/office/powerpoint/2010/main" val="3182278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b="1"/>
              <a:t>Chapter 6 Vocabulary 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ἐπί 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(Acc.) </a:t>
            </a:r>
          </a:p>
          <a:p>
            <a:pPr lvl="1">
              <a:defRPr/>
            </a:pPr>
            <a:r>
              <a:rPr lang="en-US" dirty="0">
                <a:cs typeface="Times New Roman" panose="02020603050405020304" pitchFamily="18" charset="0"/>
              </a:rPr>
              <a:t>on, to, toward, against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κατά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(Gen.) </a:t>
            </a:r>
          </a:p>
          <a:p>
            <a:pPr lvl="1">
              <a:defRPr/>
            </a:pPr>
            <a:r>
              <a:rPr lang="en-US" dirty="0">
                <a:cs typeface="Times New Roman" panose="02020603050405020304" pitchFamily="18" charset="0"/>
              </a:rPr>
              <a:t>down, against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κατά 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(Acc.) </a:t>
            </a:r>
          </a:p>
          <a:p>
            <a:pPr lvl="1">
              <a:defRPr/>
            </a:pPr>
            <a:r>
              <a:rPr lang="en-US" dirty="0">
                <a:cs typeface="Times New Roman" panose="02020603050405020304" pitchFamily="18" charset="0"/>
              </a:rPr>
              <a:t>according to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μετά 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(Gen.) </a:t>
            </a:r>
          </a:p>
          <a:p>
            <a:pPr lvl="1">
              <a:defRPr/>
            </a:pPr>
            <a:r>
              <a:rPr lang="en-US" dirty="0">
                <a:cs typeface="Times New Roman" panose="02020603050405020304" pitchFamily="18" charset="0"/>
              </a:rPr>
              <a:t>with</a:t>
            </a:r>
          </a:p>
        </p:txBody>
      </p:sp>
    </p:spTree>
    <p:extLst>
      <p:ext uri="{BB962C8B-B14F-4D97-AF65-F5344CB8AC3E}">
        <p14:creationId xmlns:p14="http://schemas.microsoft.com/office/powerpoint/2010/main" val="2777520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0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0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4513"/>
            <a:ext cx="8229600" cy="609600"/>
          </a:xfrm>
        </p:spPr>
        <p:txBody>
          <a:bodyPr/>
          <a:lstStyle/>
          <a:p>
            <a:pPr>
              <a:defRPr/>
            </a:pPr>
            <a:r>
              <a:rPr lang="en-US" b="1">
                <a:latin typeface="Times" pitchFamily="18" charset="0"/>
              </a:rPr>
              <a:t>Chapter 6 Vocabulary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μετά 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(Acc.) 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cs typeface="Times New Roman" panose="02020603050405020304" pitchFamily="18" charset="0"/>
              </a:rPr>
              <a:t>after, behind</a:t>
            </a:r>
          </a:p>
          <a:p>
            <a:pPr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περί 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(Gen.) 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cs typeface="Times New Roman" panose="02020603050405020304" pitchFamily="18" charset="0"/>
              </a:rPr>
              <a:t>about, concerning</a:t>
            </a:r>
          </a:p>
          <a:p>
            <a:pPr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περί  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(Acc.) 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cs typeface="Times New Roman" panose="02020603050405020304" pitchFamily="18" charset="0"/>
              </a:rPr>
              <a:t>around, near</a:t>
            </a:r>
          </a:p>
          <a:p>
            <a:pPr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πρός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(Acc.) 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cs typeface="Times New Roman" panose="02020603050405020304" pitchFamily="18" charset="0"/>
              </a:rPr>
              <a:t>to</a:t>
            </a:r>
          </a:p>
        </p:txBody>
      </p:sp>
    </p:spTree>
    <p:extLst>
      <p:ext uri="{BB962C8B-B14F-4D97-AF65-F5344CB8AC3E}">
        <p14:creationId xmlns:p14="http://schemas.microsoft.com/office/powerpoint/2010/main" val="1040183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Vocabulary -- Ch. 7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lvl="1" indent="-342900">
              <a:buClr>
                <a:schemeClr val="hlink"/>
              </a:buClr>
              <a:buSzPct val="90000"/>
              <a:buFontTx/>
              <a:buBlip>
                <a:blip r:embed="rId2"/>
              </a:buBlip>
              <a:defRPr/>
            </a:pPr>
            <a:r>
              <a:rPr lang="en-US" sz="3200" dirty="0">
                <a:cs typeface="Times New Roman" panose="02020603050405020304" pitchFamily="18" charset="0"/>
              </a:rPr>
              <a:t>good 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ἀγαθός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ή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όν</a:t>
            </a:r>
            <a:r>
              <a:rPr lang="en-US" dirty="0" smtClean="0">
                <a:cs typeface="Times New Roman" panose="02020603050405020304" pitchFamily="18" charset="0"/>
              </a:rPr>
              <a:t>     </a:t>
            </a:r>
            <a:r>
              <a:rPr lang="en-US" dirty="0">
                <a:cs typeface="Times New Roman" panose="02020603050405020304" pitchFamily="18" charset="0"/>
              </a:rPr>
              <a:t>	</a:t>
            </a:r>
          </a:p>
          <a:p>
            <a:pPr>
              <a:defRPr/>
            </a:pPr>
            <a:r>
              <a:rPr lang="en-US" dirty="0" smtClean="0">
                <a:cs typeface="Times New Roman" panose="02020603050405020304" pitchFamily="18" charset="0"/>
              </a:rPr>
              <a:t>Holy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ἅγιος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α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ον</a:t>
            </a:r>
            <a:r>
              <a:rPr lang="en-US" dirty="0" smtClean="0">
                <a:cs typeface="Times New Roman" panose="02020603050405020304" pitchFamily="18" charset="0"/>
              </a:rPr>
              <a:t>        </a:t>
            </a:r>
            <a:endParaRPr lang="en-US" dirty="0">
              <a:cs typeface="Times New Roman" panose="02020603050405020304" pitchFamily="18" charset="0"/>
            </a:endParaRPr>
          </a:p>
          <a:p>
            <a:pPr marL="342900" lvl="1" indent="-342900">
              <a:buClr>
                <a:schemeClr val="hlink"/>
              </a:buClr>
              <a:buSzPct val="90000"/>
              <a:buFontTx/>
              <a:buBlip>
                <a:blip r:embed="rId2"/>
              </a:buBlip>
              <a:defRPr/>
            </a:pPr>
            <a:r>
              <a:rPr lang="en-US" sz="3200" dirty="0">
                <a:cs typeface="Times New Roman" panose="02020603050405020304" pitchFamily="18" charset="0"/>
              </a:rPr>
              <a:t>righteous 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δίκαιοις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α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ον</a:t>
            </a:r>
            <a:r>
              <a:rPr lang="en-US" dirty="0" smtClean="0">
                <a:cs typeface="Times New Roman" panose="02020603050405020304" pitchFamily="18" charset="0"/>
              </a:rPr>
              <a:t>        </a:t>
            </a:r>
            <a:r>
              <a:rPr lang="en-US" dirty="0">
                <a:latin typeface="Greekth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7455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4513"/>
            <a:ext cx="8229600" cy="609600"/>
          </a:xfrm>
        </p:spPr>
        <p:txBody>
          <a:bodyPr/>
          <a:lstStyle/>
          <a:p>
            <a:pPr>
              <a:defRPr/>
            </a:pPr>
            <a:r>
              <a:rPr lang="en-US" b="1"/>
              <a:t>Vocabulary – Ch. 7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lvl="1" indent="-342900">
              <a:buClr>
                <a:schemeClr val="hlink"/>
              </a:buClr>
              <a:buSzPct val="90000"/>
              <a:buFontTx/>
              <a:buBlip>
                <a:blip r:embed="rId2"/>
              </a:buBlip>
              <a:defRPr/>
            </a:pPr>
            <a:r>
              <a:rPr lang="en-US" sz="3200" dirty="0">
                <a:cs typeface="Times New Roman" panose="02020603050405020304" pitchFamily="18" charset="0"/>
              </a:rPr>
              <a:t>I am 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εἰμί  </a:t>
            </a:r>
            <a:r>
              <a:rPr lang="en-US" dirty="0" smtClean="0">
                <a:cs typeface="Times New Roman" panose="02020603050405020304" pitchFamily="18" charset="0"/>
              </a:rPr>
              <a:t>                              </a:t>
            </a:r>
            <a:r>
              <a:rPr lang="en-US" dirty="0">
                <a:cs typeface="Times New Roman" panose="02020603050405020304" pitchFamily="18" charset="0"/>
              </a:rPr>
              <a:t>	</a:t>
            </a:r>
          </a:p>
          <a:p>
            <a:pPr>
              <a:defRPr/>
            </a:pPr>
            <a:r>
              <a:rPr lang="en-US" dirty="0">
                <a:cs typeface="Times New Roman" panose="02020603050405020304" pitchFamily="18" charset="0"/>
              </a:rPr>
              <a:t>Jewish, a Jew 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Ἰουδαῖος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α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ον</a:t>
            </a:r>
            <a:r>
              <a:rPr lang="en-US" dirty="0" smtClean="0">
                <a:cs typeface="Times New Roman" panose="02020603050405020304" pitchFamily="18" charset="0"/>
              </a:rPr>
              <a:t>    </a:t>
            </a:r>
            <a:r>
              <a:rPr lang="en-US" dirty="0">
                <a:cs typeface="Times New Roman" panose="02020603050405020304" pitchFamily="18" charset="0"/>
              </a:rPr>
              <a:t>	</a:t>
            </a:r>
          </a:p>
          <a:p>
            <a:pPr>
              <a:defRPr/>
            </a:pPr>
            <a:r>
              <a:rPr lang="en-US" dirty="0" smtClean="0">
                <a:cs typeface="Times New Roman" panose="02020603050405020304" pitchFamily="18" charset="0"/>
              </a:rPr>
              <a:t>Great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μέγας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μεγάλη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μέγα</a:t>
            </a:r>
            <a:r>
              <a:rPr lang="en-US" dirty="0" smtClean="0">
                <a:cs typeface="Times New Roman" panose="02020603050405020304" pitchFamily="18" charset="0"/>
              </a:rPr>
              <a:t>   </a:t>
            </a:r>
            <a:endParaRPr 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619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15925"/>
            <a:ext cx="8382000" cy="76835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 dirty="0" smtClean="0">
                <a:cs typeface="Times New Roman" panose="02020603050405020304" pitchFamily="18" charset="0"/>
              </a:rPr>
              <a:t>Present Middle/Passive Indicative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el-GR" altLang="en-US" dirty="0" smtClean="0">
                <a:cs typeface="Times New Roman" panose="02020603050405020304" pitchFamily="18" charset="0"/>
              </a:rPr>
              <a:t>λύομαι</a:t>
            </a:r>
            <a:r>
              <a:rPr lang="en-US" altLang="en-US" dirty="0" smtClean="0">
                <a:cs typeface="Times New Roman" panose="02020603050405020304" pitchFamily="18" charset="0"/>
              </a:rPr>
              <a:t>,              </a:t>
            </a:r>
            <a:r>
              <a:rPr lang="el-GR" altLang="en-US" dirty="0" smtClean="0">
                <a:cs typeface="Times New Roman" panose="02020603050405020304" pitchFamily="18" charset="0"/>
              </a:rPr>
              <a:t>  </a:t>
            </a:r>
            <a:r>
              <a:rPr lang="en-US" altLang="en-US" dirty="0" smtClean="0">
                <a:cs typeface="Times New Roman" panose="02020603050405020304" pitchFamily="18" charset="0"/>
              </a:rPr>
              <a:t> -</a:t>
            </a:r>
            <a:r>
              <a:rPr lang="el-GR" altLang="en-US" dirty="0" smtClean="0">
                <a:cs typeface="Times New Roman" panose="02020603050405020304" pitchFamily="18" charset="0"/>
              </a:rPr>
              <a:t>ομεθα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br>
              <a:rPr lang="en-US" altLang="en-US" dirty="0" smtClean="0">
                <a:cs typeface="Times New Roman" panose="02020603050405020304" pitchFamily="18" charset="0"/>
              </a:rPr>
            </a:br>
            <a:r>
              <a:rPr lang="en-US" altLang="en-US" dirty="0" smtClean="0">
                <a:cs typeface="Times New Roman" panose="02020603050405020304" pitchFamily="18" charset="0"/>
              </a:rPr>
              <a:t>           -</a:t>
            </a:r>
            <a:r>
              <a:rPr lang="el-GR" altLang="en-US" dirty="0" smtClean="0">
                <a:cs typeface="Times New Roman" panose="02020603050405020304" pitchFamily="18" charset="0"/>
              </a:rPr>
              <a:t>ῃ</a:t>
            </a:r>
            <a:r>
              <a:rPr lang="en-US" altLang="en-US" dirty="0" smtClean="0">
                <a:cs typeface="Times New Roman" panose="02020603050405020304" pitchFamily="18" charset="0"/>
              </a:rPr>
              <a:t>,               -</a:t>
            </a:r>
            <a:r>
              <a:rPr lang="el-GR" altLang="en-US" dirty="0" smtClean="0">
                <a:cs typeface="Times New Roman" panose="02020603050405020304" pitchFamily="18" charset="0"/>
              </a:rPr>
              <a:t>εσθε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br>
              <a:rPr lang="en-US" altLang="en-US" dirty="0" smtClean="0">
                <a:cs typeface="Times New Roman" panose="02020603050405020304" pitchFamily="18" charset="0"/>
              </a:rPr>
            </a:br>
            <a:r>
              <a:rPr lang="en-US" altLang="en-US" dirty="0" smtClean="0">
                <a:cs typeface="Times New Roman" panose="02020603050405020304" pitchFamily="18" charset="0"/>
              </a:rPr>
              <a:t>           -</a:t>
            </a:r>
            <a:r>
              <a:rPr lang="el-GR" altLang="en-US" dirty="0" smtClean="0">
                <a:cs typeface="Times New Roman" panose="02020603050405020304" pitchFamily="18" charset="0"/>
              </a:rPr>
              <a:t>εται</a:t>
            </a:r>
            <a:r>
              <a:rPr lang="en-US" altLang="en-US" dirty="0" smtClean="0">
                <a:cs typeface="Times New Roman" panose="02020603050405020304" pitchFamily="18" charset="0"/>
              </a:rPr>
              <a:t>,          -</a:t>
            </a:r>
            <a:r>
              <a:rPr lang="el-GR" altLang="en-US" dirty="0" smtClean="0">
                <a:cs typeface="Times New Roman" panose="02020603050405020304" pitchFamily="18" charset="0"/>
              </a:rPr>
              <a:t>ονται</a:t>
            </a:r>
            <a:endParaRPr lang="en-US" altLang="en-US" dirty="0" smtClean="0"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altLang="en-US" dirty="0" smtClean="0">
                <a:cs typeface="Times New Roman" panose="02020603050405020304" pitchFamily="18" charset="0"/>
              </a:rPr>
              <a:t>I am loosed/am being loosed</a:t>
            </a:r>
          </a:p>
          <a:p>
            <a:pPr eaLnBrk="1" hangingPunct="1">
              <a:defRPr/>
            </a:pPr>
            <a:r>
              <a:rPr lang="en-US" altLang="en-US" dirty="0" smtClean="0">
                <a:cs typeface="Times New Roman" panose="02020603050405020304" pitchFamily="18" charset="0"/>
              </a:rPr>
              <a:t>I loose myself/am loosing [for myself]</a:t>
            </a:r>
          </a:p>
        </p:txBody>
      </p:sp>
    </p:spTree>
    <p:extLst>
      <p:ext uri="{BB962C8B-B14F-4D97-AF65-F5344CB8AC3E}">
        <p14:creationId xmlns:p14="http://schemas.microsoft.com/office/powerpoint/2010/main" val="698341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</p:bld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pPr>
              <a:defRPr/>
            </a:pPr>
            <a:r>
              <a:rPr lang="en-US" b="1"/>
              <a:t>Vocabulary -- Ch. 7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105400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Times New Roman" panose="02020603050405020304" pitchFamily="18" charset="0"/>
              </a:rPr>
              <a:t>dead 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νεκρός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ά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όν</a:t>
            </a:r>
            <a:endParaRPr lang="en-US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dirty="0">
                <a:cs typeface="Times New Roman" panose="02020603050405020304" pitchFamily="18" charset="0"/>
              </a:rPr>
              <a:t>no, not 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οὐ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οὐκ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οὐχ</a:t>
            </a:r>
            <a:endParaRPr lang="en-US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dirty="0">
                <a:cs typeface="Times New Roman" panose="02020603050405020304" pitchFamily="18" charset="0"/>
              </a:rPr>
              <a:t>first </a:t>
            </a:r>
          </a:p>
          <a:p>
            <a:pPr>
              <a:defRPr/>
            </a:pPr>
            <a:r>
              <a:rPr lang="el-GR" dirty="0">
                <a:cs typeface="Times New Roman" panose="02020603050405020304" pitchFamily="18" charset="0"/>
              </a:rPr>
              <a:t>π</a:t>
            </a:r>
            <a:r>
              <a:rPr lang="el-GR" dirty="0" smtClean="0">
                <a:cs typeface="Times New Roman" panose="02020603050405020304" pitchFamily="18" charset="0"/>
              </a:rPr>
              <a:t>ρῶτος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η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ον</a:t>
            </a:r>
            <a:endParaRPr lang="en-US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dirty="0">
                <a:cs typeface="Times New Roman" panose="02020603050405020304" pitchFamily="18" charset="0"/>
              </a:rPr>
              <a:t>voice</a:t>
            </a:r>
            <a:r>
              <a:rPr lang="en-US" dirty="0" smtClean="0">
                <a:cs typeface="Times New Roman" panose="02020603050405020304" pitchFamily="18" charset="0"/>
              </a:rPr>
              <a:t>   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φωνή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ῆς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ἡ</a:t>
            </a:r>
            <a:r>
              <a:rPr lang="en-US" dirty="0" smtClean="0">
                <a:cs typeface="Times New Roman" panose="02020603050405020304" pitchFamily="18" charset="0"/>
              </a:rPr>
              <a:t>  </a:t>
            </a:r>
            <a:r>
              <a:rPr lang="en-US" dirty="0">
                <a:latin typeface="Greekth" pitchFamily="18" charset="0"/>
              </a:rPr>
              <a:t>	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43660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he/she/it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αὐτός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-ή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ό</a:t>
            </a:r>
            <a:r>
              <a:rPr lang="en-US" dirty="0" smtClean="0">
                <a:cs typeface="Times New Roman" panose="02020603050405020304" pitchFamily="18" charset="0"/>
              </a:rPr>
              <a:t>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land, earth, region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γῆ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ῆς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ἡ</a:t>
            </a:r>
            <a:r>
              <a:rPr lang="en-US" dirty="0" smtClean="0">
                <a:cs typeface="Times New Roman" panose="02020603050405020304" pitchFamily="18" charset="0"/>
              </a:rPr>
              <a:t>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I, we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ἐγώ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ἡμεῖς</a:t>
            </a:r>
            <a:r>
              <a:rPr lang="en-US" dirty="0" smtClean="0">
                <a:cs typeface="Times New Roman" panose="02020603050405020304" pitchFamily="18" charset="0"/>
              </a:rPr>
              <a:t>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day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ἡμέρα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ας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ἡ </a:t>
            </a:r>
            <a:r>
              <a:rPr lang="en-US" dirty="0" smtClean="0">
                <a:cs typeface="Times New Roman" panose="02020603050405020304" pitchFamily="18" charset="0"/>
              </a:rPr>
              <a:t>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 smtClean="0">
                <a:cs typeface="Times New Roman" panose="02020603050405020304" pitchFamily="18" charset="0"/>
              </a:rPr>
              <a:t>that, so that</a:t>
            </a:r>
            <a:endParaRPr lang="en-US" sz="2800" b="1" dirty="0" smtClean="0"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ὅτι </a:t>
            </a:r>
            <a:r>
              <a:rPr lang="en-US" b="1" dirty="0" smtClean="0">
                <a:cs typeface="Times New Roman" panose="02020603050405020304" pitchFamily="18" charset="0"/>
              </a:rPr>
              <a:t>                  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b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</p:txBody>
      </p:sp>
      <p:sp>
        <p:nvSpPr>
          <p:cNvPr id="2355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685800" y="796925"/>
            <a:ext cx="7772400" cy="7683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Vocabulary</a:t>
            </a:r>
            <a:r>
              <a:rPr lang="el-GR" dirty="0" smtClean="0"/>
              <a:t> </a:t>
            </a:r>
            <a:r>
              <a:rPr lang="en-US" dirty="0" smtClean="0"/>
              <a:t>Ch. 8</a:t>
            </a:r>
          </a:p>
        </p:txBody>
      </p:sp>
    </p:spTree>
    <p:extLst>
      <p:ext uri="{BB962C8B-B14F-4D97-AF65-F5344CB8AC3E}">
        <p14:creationId xmlns:p14="http://schemas.microsoft.com/office/powerpoint/2010/main" val="411459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smtClean="0">
                <a:cs typeface="Times New Roman" panose="02020603050405020304" pitchFamily="18" charset="0"/>
              </a:rPr>
              <a:t>so, then, therefore</a:t>
            </a:r>
            <a:r>
              <a:rPr lang="en-US" sz="2400" dirty="0" smtClean="0">
                <a:cs typeface="Times New Roman" panose="02020603050405020304" pitchFamily="18" charset="0"/>
              </a:rPr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οὖν </a:t>
            </a:r>
            <a:r>
              <a:rPr lang="en-US" dirty="0" smtClean="0">
                <a:cs typeface="Times New Roman" panose="02020603050405020304" pitchFamily="18" charset="0"/>
              </a:rPr>
              <a:t>      </a:t>
            </a:r>
            <a:r>
              <a:rPr lang="en-US" sz="2000" dirty="0" smtClean="0">
                <a:cs typeface="Times New Roman" panose="02020603050405020304" pitchFamily="18" charset="0"/>
              </a:rPr>
              <a:t>       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crowd</a:t>
            </a:r>
            <a:endParaRPr lang="en-US" sz="2400" b="1" dirty="0" smtClean="0"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sz="2400" dirty="0" smtClean="0">
                <a:cs typeface="Times New Roman" panose="02020603050405020304" pitchFamily="18" charset="0"/>
              </a:rPr>
              <a:t>ὄχλος</a:t>
            </a:r>
            <a:r>
              <a:rPr lang="en-US" sz="2400" dirty="0" smtClean="0">
                <a:cs typeface="Times New Roman" panose="02020603050405020304" pitchFamily="18" charset="0"/>
              </a:rPr>
              <a:t>,  -</a:t>
            </a:r>
            <a:r>
              <a:rPr lang="el-GR" sz="2400" dirty="0" smtClean="0">
                <a:cs typeface="Times New Roman" panose="02020603050405020304" pitchFamily="18" charset="0"/>
              </a:rPr>
              <a:t>ου</a:t>
            </a:r>
            <a:r>
              <a:rPr lang="en-US" sz="2400" dirty="0" smtClean="0">
                <a:cs typeface="Times New Roman" panose="02020603050405020304" pitchFamily="18" charset="0"/>
              </a:rPr>
              <a:t>, </a:t>
            </a:r>
            <a:r>
              <a:rPr lang="el-GR" sz="2400" dirty="0" smtClean="0">
                <a:cs typeface="Times New Roman" panose="02020603050405020304" pitchFamily="18" charset="0"/>
              </a:rPr>
              <a:t>ὁ </a:t>
            </a:r>
            <a:r>
              <a:rPr lang="en-US" sz="2400" dirty="0" smtClean="0">
                <a:cs typeface="Times New Roman" panose="02020603050405020304" pitchFamily="18" charset="0"/>
              </a:rPr>
              <a:t>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from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sz="2400" dirty="0" smtClean="0">
                <a:cs typeface="Times New Roman" panose="02020603050405020304" pitchFamily="18" charset="0"/>
              </a:rPr>
              <a:t>παρά</a:t>
            </a:r>
            <a:r>
              <a:rPr lang="en-US" sz="2400" b="1" dirty="0" smtClean="0">
                <a:cs typeface="Times New Roman" panose="02020603050405020304" pitchFamily="18" charset="0"/>
              </a:rPr>
              <a:t>   (with Gen.)        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 beside, with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sz="2400" dirty="0" smtClean="0">
                <a:cs typeface="Times New Roman" panose="02020603050405020304" pitchFamily="18" charset="0"/>
              </a:rPr>
              <a:t>παρά</a:t>
            </a:r>
            <a:r>
              <a:rPr lang="en-US" sz="2400" b="1" dirty="0" smtClean="0">
                <a:cs typeface="Times New Roman" panose="02020603050405020304" pitchFamily="18" charset="0"/>
              </a:rPr>
              <a:t>   (with Dat.)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alongside, beside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sz="2400" dirty="0" smtClean="0">
                <a:cs typeface="Times New Roman" panose="02020603050405020304" pitchFamily="18" charset="0"/>
              </a:rPr>
              <a:t>παρά</a:t>
            </a:r>
            <a:r>
              <a:rPr lang="el-GR" sz="2400" b="1" dirty="0" smtClean="0"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cs typeface="Times New Roman" panose="02020603050405020304" pitchFamily="18" charset="0"/>
              </a:rPr>
              <a:t>   (with Acc.)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sz="2000" b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</p:txBody>
      </p:sp>
      <p:sp>
        <p:nvSpPr>
          <p:cNvPr id="24580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685800" y="796925"/>
            <a:ext cx="7772400" cy="7683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Vocabulary</a:t>
            </a:r>
            <a:r>
              <a:rPr lang="el-GR" dirty="0"/>
              <a:t> </a:t>
            </a:r>
            <a:r>
              <a:rPr lang="en-US" dirty="0"/>
              <a:t>Ch. 8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49610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cs typeface="Times New Roman" panose="02020603050405020304" pitchFamily="18" charset="0"/>
              </a:rPr>
              <a:t>you / you (</a:t>
            </a:r>
            <a:r>
              <a:rPr lang="en-US" b="1" dirty="0" err="1" smtClean="0">
                <a:cs typeface="Times New Roman" panose="02020603050405020304" pitchFamily="18" charset="0"/>
              </a:rPr>
              <a:t>pl</a:t>
            </a:r>
            <a:r>
              <a:rPr lang="en-US" b="1" dirty="0" smtClean="0">
                <a:cs typeface="Times New Roman" panose="02020603050405020304" pitchFamily="18" charset="0"/>
              </a:rPr>
              <a:t>)</a:t>
            </a:r>
          </a:p>
          <a:p>
            <a:pPr lvl="1"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σύ</a:t>
            </a:r>
            <a:r>
              <a:rPr lang="en-US" b="1" dirty="0" smtClean="0">
                <a:cs typeface="Times New Roman" panose="02020603050405020304" pitchFamily="18" charset="0"/>
              </a:rPr>
              <a:t>  /  </a:t>
            </a:r>
            <a:r>
              <a:rPr lang="el-GR" b="1" dirty="0" smtClean="0">
                <a:cs typeface="Times New Roman" panose="02020603050405020304" pitchFamily="18" charset="0"/>
              </a:rPr>
              <a:t>ὑμεῖς</a:t>
            </a:r>
            <a:r>
              <a:rPr lang="en-US" b="1" dirty="0" smtClean="0">
                <a:cs typeface="Times New Roman" panose="02020603050405020304" pitchFamily="18" charset="0"/>
              </a:rPr>
              <a:t>     </a:t>
            </a:r>
          </a:p>
          <a:p>
            <a:pPr eaLnBrk="1" hangingPunct="1">
              <a:defRPr/>
            </a:pPr>
            <a:r>
              <a:rPr lang="en-US" b="1" dirty="0" smtClean="0">
                <a:cs typeface="Times New Roman" panose="02020603050405020304" pitchFamily="18" charset="0"/>
              </a:rPr>
              <a:t>by, at the hands of </a:t>
            </a:r>
          </a:p>
          <a:p>
            <a:pPr lvl="1"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ὑπό</a:t>
            </a:r>
            <a:r>
              <a:rPr lang="el-GR" b="1" dirty="0" smtClean="0"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cs typeface="Times New Roman" panose="02020603050405020304" pitchFamily="18" charset="0"/>
              </a:rPr>
              <a:t>   (with Gen.)               </a:t>
            </a:r>
          </a:p>
          <a:p>
            <a:pPr eaLnBrk="1" hangingPunct="1">
              <a:defRPr/>
            </a:pPr>
            <a:r>
              <a:rPr lang="en-US" b="1" dirty="0" smtClean="0">
                <a:cs typeface="Times New Roman" panose="02020603050405020304" pitchFamily="18" charset="0"/>
              </a:rPr>
              <a:t>under, below</a:t>
            </a:r>
          </a:p>
          <a:p>
            <a:pPr lvl="1"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ὑπό</a:t>
            </a:r>
            <a:r>
              <a:rPr lang="el-GR" b="1" dirty="0" smtClean="0"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cs typeface="Times New Roman" panose="02020603050405020304" pitchFamily="18" charset="0"/>
              </a:rPr>
              <a:t>   (with Acc.)</a:t>
            </a:r>
          </a:p>
          <a:p>
            <a:pPr lvl="2" eaLnBrk="1" hangingPunct="1">
              <a:defRPr/>
            </a:pPr>
            <a:endParaRPr lang="en-US" b="1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560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685800" y="796925"/>
            <a:ext cx="7772400" cy="7683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Vocabulary</a:t>
            </a:r>
            <a:r>
              <a:rPr lang="el-GR" dirty="0"/>
              <a:t> </a:t>
            </a:r>
            <a:r>
              <a:rPr lang="en-US" dirty="0"/>
              <a:t>Ch. 8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96760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latin typeface="Greekth" pitchFamily="18" charset="0"/>
              </a:rPr>
              <a:t> </a:t>
            </a:r>
            <a:r>
              <a:rPr lang="en-US" sz="2800" b="1" dirty="0" smtClean="0">
                <a:cs typeface="Times New Roman" panose="02020603050405020304" pitchFamily="18" charset="0"/>
              </a:rPr>
              <a:t>I answer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ἀποκρίνομαι</a:t>
            </a:r>
            <a:r>
              <a:rPr lang="en-US" b="1" dirty="0" smtClean="0"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cs typeface="Times New Roman" panose="02020603050405020304" pitchFamily="18" charset="0"/>
              </a:rPr>
              <a:t>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I send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ἀποστέλλω</a:t>
            </a:r>
            <a:r>
              <a:rPr lang="en-US" sz="2400" b="1" dirty="0" smtClean="0">
                <a:cs typeface="Times New Roman" panose="02020603050405020304" pitchFamily="18" charset="0"/>
              </a:rPr>
              <a:t>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I throw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l-GR" dirty="0" smtClean="0">
                <a:cs typeface="Times New Roman" panose="02020603050405020304" pitchFamily="18" charset="0"/>
              </a:rPr>
              <a:t>βάλλω </a:t>
            </a:r>
            <a:r>
              <a:rPr lang="en-US" dirty="0" smtClean="0">
                <a:cs typeface="Times New Roman" panose="02020603050405020304" pitchFamily="18" charset="0"/>
              </a:rPr>
              <a:t>        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I become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b="1" dirty="0" smtClean="0">
                <a:cs typeface="Times New Roman" panose="02020603050405020304" pitchFamily="18" charset="0"/>
              </a:rPr>
              <a:t> </a:t>
            </a:r>
            <a:r>
              <a:rPr lang="el-GR" dirty="0" smtClean="0">
                <a:cs typeface="Times New Roman" panose="02020603050405020304" pitchFamily="18" charset="0"/>
              </a:rPr>
              <a:t>γίνομαι</a:t>
            </a:r>
            <a:r>
              <a:rPr lang="el-GR" sz="2400" b="1" dirty="0" smtClean="0"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cs typeface="Times New Roman" panose="02020603050405020304" pitchFamily="18" charset="0"/>
              </a:rPr>
              <a:t>       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I come in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εἰσέρχομαι</a:t>
            </a:r>
            <a:r>
              <a:rPr lang="el-GR" sz="2400" b="1" dirty="0" smtClean="0"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cs typeface="Times New Roman" panose="02020603050405020304" pitchFamily="18" charset="0"/>
              </a:rPr>
              <a:t>            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</p:txBody>
      </p:sp>
      <p:sp>
        <p:nvSpPr>
          <p:cNvPr id="26628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Vocabulary</a:t>
            </a:r>
            <a:r>
              <a:rPr lang="el-GR" dirty="0"/>
              <a:t> </a:t>
            </a:r>
            <a:r>
              <a:rPr lang="en-US" dirty="0"/>
              <a:t>Ch. </a:t>
            </a:r>
            <a:r>
              <a:rPr lang="en-US" dirty="0" smtClean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589028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 I go out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ἐξέρχομαι</a:t>
            </a:r>
            <a:r>
              <a:rPr lang="el-GR" sz="2400" b="1" dirty="0" smtClean="0"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cs typeface="Times New Roman" panose="02020603050405020304" pitchFamily="18" charset="0"/>
              </a:rPr>
              <a:t>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I come/go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b="1" dirty="0" smtClean="0">
                <a:cs typeface="Times New Roman" panose="02020603050405020304" pitchFamily="18" charset="0"/>
              </a:rPr>
              <a:t> </a:t>
            </a:r>
            <a:r>
              <a:rPr lang="el-GR" dirty="0" smtClean="0">
                <a:cs typeface="Times New Roman" panose="02020603050405020304" pitchFamily="18" charset="0"/>
              </a:rPr>
              <a:t>ἔρχομαι</a:t>
            </a:r>
            <a:r>
              <a:rPr lang="el-GR" sz="2400" b="1" dirty="0" smtClean="0"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cs typeface="Times New Roman" panose="02020603050405020304" pitchFamily="18" charset="0"/>
              </a:rPr>
              <a:t>  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I wish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b="1" dirty="0" smtClean="0">
                <a:cs typeface="Times New Roman" panose="02020603050405020304" pitchFamily="18" charset="0"/>
              </a:rPr>
              <a:t> </a:t>
            </a:r>
            <a:r>
              <a:rPr lang="el-GR" dirty="0" smtClean="0">
                <a:cs typeface="Times New Roman" panose="02020603050405020304" pitchFamily="18" charset="0"/>
              </a:rPr>
              <a:t>θέλω </a:t>
            </a:r>
            <a:r>
              <a:rPr lang="en-US" sz="2400" b="1" dirty="0" smtClean="0">
                <a:cs typeface="Times New Roman" panose="02020603050405020304" pitchFamily="18" charset="0"/>
              </a:rPr>
              <a:t>        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thus, so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b="1" dirty="0" smtClean="0">
                <a:cs typeface="Times New Roman" panose="02020603050405020304" pitchFamily="18" charset="0"/>
              </a:rPr>
              <a:t> </a:t>
            </a:r>
            <a:r>
              <a:rPr lang="el-GR" dirty="0" smtClean="0">
                <a:cs typeface="Times New Roman" panose="02020603050405020304" pitchFamily="18" charset="0"/>
              </a:rPr>
              <a:t>οὕτως</a:t>
            </a:r>
            <a:r>
              <a:rPr lang="el-GR" sz="2400" b="1" dirty="0" smtClean="0"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cs typeface="Times New Roman" panose="02020603050405020304" pitchFamily="18" charset="0"/>
              </a:rPr>
              <a:t>      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I go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b="1" dirty="0" smtClean="0">
                <a:cs typeface="Times New Roman" panose="02020603050405020304" pitchFamily="18" charset="0"/>
              </a:rPr>
              <a:t> </a:t>
            </a:r>
            <a:r>
              <a:rPr lang="el-GR" dirty="0" smtClean="0">
                <a:cs typeface="Times New Roman" panose="02020603050405020304" pitchFamily="18" charset="0"/>
              </a:rPr>
              <a:t>πορεύομαι</a:t>
            </a:r>
            <a:r>
              <a:rPr lang="el-GR" sz="2400" b="1" dirty="0" smtClean="0"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cs typeface="Times New Roman" panose="02020603050405020304" pitchFamily="18" charset="0"/>
              </a:rPr>
              <a:t>        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sz="2000" b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</p:txBody>
      </p:sp>
      <p:sp>
        <p:nvSpPr>
          <p:cNvPr id="27652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Vocabulary</a:t>
            </a:r>
            <a:r>
              <a:rPr lang="el-GR" dirty="0"/>
              <a:t> </a:t>
            </a:r>
            <a:r>
              <a:rPr lang="en-US" dirty="0"/>
              <a:t>Ch. </a:t>
            </a:r>
            <a:r>
              <a:rPr lang="en-US" dirty="0" smtClean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4045128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life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ζωή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ῆς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ἡ </a:t>
            </a:r>
            <a:r>
              <a:rPr lang="en-US" dirty="0" smtClean="0">
                <a:cs typeface="Times New Roman" panose="02020603050405020304" pitchFamily="18" charset="0"/>
              </a:rPr>
              <a:t>  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 death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θάνατος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ου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ὁ </a:t>
            </a:r>
            <a:r>
              <a:rPr lang="en-US" dirty="0" smtClean="0">
                <a:cs typeface="Times New Roman" panose="02020603050405020304" pitchFamily="18" charset="0"/>
              </a:rPr>
              <a:t>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 I judge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κρίνω</a:t>
            </a:r>
            <a:r>
              <a:rPr lang="el-GR" sz="2400" b="1" dirty="0" smtClean="0">
                <a:cs typeface="Times New Roman" panose="02020603050405020304" pitchFamily="18" charset="0"/>
              </a:rPr>
              <a:t>   </a:t>
            </a:r>
            <a:r>
              <a:rPr lang="en-US" sz="2400" b="1" dirty="0" smtClean="0">
                <a:cs typeface="Times New Roman" panose="02020603050405020304" pitchFamily="18" charset="0"/>
              </a:rPr>
              <a:t>           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 I remain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μένω  </a:t>
            </a:r>
            <a:r>
              <a:rPr lang="en-US" sz="2400" b="1" dirty="0" smtClean="0">
                <a:cs typeface="Times New Roman" panose="02020603050405020304" pitchFamily="18" charset="0"/>
              </a:rPr>
              <a:t>             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 only, alone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μόνος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η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ον </a:t>
            </a:r>
            <a:r>
              <a:rPr lang="en-US" dirty="0" smtClean="0">
                <a:cs typeface="Times New Roman" panose="02020603050405020304" pitchFamily="18" charset="0"/>
              </a:rPr>
              <a:t>         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sz="2000" b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</p:txBody>
      </p:sp>
      <p:sp>
        <p:nvSpPr>
          <p:cNvPr id="28676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Vocabulary</a:t>
            </a:r>
            <a:r>
              <a:rPr lang="el-GR" dirty="0"/>
              <a:t> </a:t>
            </a:r>
            <a:r>
              <a:rPr lang="en-US" dirty="0"/>
              <a:t>Ch. </a:t>
            </a:r>
            <a:r>
              <a:rPr lang="en-US" dirty="0" smtClean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945172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now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νῦν 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cs typeface="Times New Roman" panose="02020603050405020304" pitchFamily="18" charset="0"/>
              </a:rPr>
              <a:t>         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and not,  nor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οὐδέ</a:t>
            </a:r>
            <a:r>
              <a:rPr lang="el-GR" sz="2400" b="1" dirty="0" smtClean="0">
                <a:cs typeface="Times New Roman" panose="02020603050405020304" pitchFamily="18" charset="0"/>
              </a:rPr>
              <a:t>  </a:t>
            </a:r>
            <a:r>
              <a:rPr lang="en-US" sz="2400" b="1" dirty="0" smtClean="0">
                <a:cs typeface="Times New Roman" panose="02020603050405020304" pitchFamily="18" charset="0"/>
              </a:rPr>
              <a:t>        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Paul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Παῦλος</a:t>
            </a:r>
            <a:r>
              <a:rPr lang="en-US" sz="2400" b="1" dirty="0" smtClean="0">
                <a:cs typeface="Times New Roman" panose="02020603050405020304" pitchFamily="18" charset="0"/>
              </a:rPr>
              <a:t>  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I save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σῴζω</a:t>
            </a:r>
            <a:r>
              <a:rPr lang="en-US" sz="2400" b="1" dirty="0" smtClean="0">
                <a:cs typeface="Times New Roman" panose="02020603050405020304" pitchFamily="18" charset="0"/>
              </a:rPr>
              <a:t>      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then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τότε</a:t>
            </a:r>
            <a:r>
              <a:rPr lang="el-GR" sz="2400" b="1" dirty="0" smtClean="0">
                <a:cs typeface="Times New Roman" panose="02020603050405020304" pitchFamily="18" charset="0"/>
              </a:rPr>
              <a:t>  </a:t>
            </a:r>
            <a:r>
              <a:rPr lang="en-US" sz="2400" b="1" dirty="0" smtClean="0">
                <a:cs typeface="Times New Roman" panose="02020603050405020304" pitchFamily="18" charset="0"/>
              </a:rPr>
              <a:t>       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</p:txBody>
      </p:sp>
      <p:sp>
        <p:nvSpPr>
          <p:cNvPr id="29700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Vocabulary</a:t>
            </a:r>
            <a:r>
              <a:rPr lang="el-GR" dirty="0"/>
              <a:t> </a:t>
            </a:r>
            <a:r>
              <a:rPr lang="en-US" dirty="0"/>
              <a:t>Ch. </a:t>
            </a:r>
            <a:r>
              <a:rPr lang="en-US" dirty="0" smtClean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678307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Chapter 11 Vocabulary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8153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ἀπέρχομαι</a:t>
            </a:r>
            <a:r>
              <a:rPr lang="en-US" dirty="0" smtClean="0">
                <a:cs typeface="Times New Roman" panose="02020603050405020304" pitchFamily="18" charset="0"/>
              </a:rPr>
              <a:t>              	</a:t>
            </a:r>
          </a:p>
          <a:p>
            <a:pPr lvl="1"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 I go away, leave </a:t>
            </a:r>
          </a:p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ἐκεῖνος</a:t>
            </a:r>
            <a:r>
              <a:rPr lang="en-US" dirty="0" smtClean="0">
                <a:cs typeface="Times New Roman" panose="02020603050405020304" pitchFamily="18" charset="0"/>
              </a:rPr>
              <a:t>                     	</a:t>
            </a:r>
          </a:p>
          <a:p>
            <a:pPr lvl="1"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that </a:t>
            </a:r>
          </a:p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Ἰουδαῖος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α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ον</a:t>
            </a:r>
            <a:r>
              <a:rPr lang="en-US" dirty="0" smtClean="0">
                <a:cs typeface="Times New Roman" panose="02020603050405020304" pitchFamily="18" charset="0"/>
              </a:rPr>
              <a:t>   	</a:t>
            </a:r>
          </a:p>
          <a:p>
            <a:pPr lvl="1"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Jewish </a:t>
            </a:r>
          </a:p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καθώς</a:t>
            </a:r>
            <a:r>
              <a:rPr lang="en-US" dirty="0" smtClean="0">
                <a:cs typeface="Times New Roman" panose="02020603050405020304" pitchFamily="18" charset="0"/>
              </a:rPr>
              <a:t>                       	</a:t>
            </a:r>
          </a:p>
          <a:p>
            <a:pPr lvl="1"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as, just as 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07960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Chapter 11 Vocabulary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ὅς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ἥ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ὅ</a:t>
            </a:r>
            <a:r>
              <a:rPr lang="en-US" dirty="0" smtClean="0">
                <a:cs typeface="Times New Roman" panose="02020603050405020304" pitchFamily="18" charset="0"/>
              </a:rPr>
              <a:t>                    	</a:t>
            </a:r>
          </a:p>
          <a:p>
            <a:pPr lvl="1"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who, which </a:t>
            </a:r>
          </a:p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ὅταν </a:t>
            </a:r>
            <a:r>
              <a:rPr lang="en-US" dirty="0" smtClean="0">
                <a:cs typeface="Times New Roman" panose="02020603050405020304" pitchFamily="18" charset="0"/>
              </a:rPr>
              <a:t>                         	</a:t>
            </a:r>
          </a:p>
          <a:p>
            <a:pPr lvl="1"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when </a:t>
            </a:r>
          </a:p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πάλιν  </a:t>
            </a:r>
            <a:r>
              <a:rPr lang="en-US" dirty="0" smtClean="0">
                <a:cs typeface="Times New Roman" panose="02020603050405020304" pitchFamily="18" charset="0"/>
              </a:rPr>
              <a:t>                          	</a:t>
            </a:r>
          </a:p>
          <a:p>
            <a:pPr lvl="1"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again </a:t>
            </a:r>
          </a:p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οὗτος</a:t>
            </a:r>
            <a:r>
              <a:rPr lang="en-US" dirty="0" smtClean="0">
                <a:cs typeface="Times New Roman" panose="02020603050405020304" pitchFamily="18" charset="0"/>
              </a:rPr>
              <a:t>, </a:t>
            </a:r>
            <a:r>
              <a:rPr lang="el-GR" dirty="0" smtClean="0">
                <a:cs typeface="Times New Roman" panose="02020603050405020304" pitchFamily="18" charset="0"/>
              </a:rPr>
              <a:t>αὗτη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τοῦτο</a:t>
            </a:r>
            <a:r>
              <a:rPr lang="en-US" dirty="0" smtClean="0">
                <a:cs typeface="Times New Roman" panose="02020603050405020304" pitchFamily="18" charset="0"/>
              </a:rPr>
              <a:t>  	</a:t>
            </a:r>
          </a:p>
          <a:p>
            <a:pPr lvl="1"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this </a:t>
            </a:r>
          </a:p>
        </p:txBody>
      </p:sp>
    </p:spTree>
    <p:extLst>
      <p:ext uri="{BB962C8B-B14F-4D97-AF65-F5344CB8AC3E}">
        <p14:creationId xmlns:p14="http://schemas.microsoft.com/office/powerpoint/2010/main" val="3104659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96925"/>
            <a:ext cx="7772400" cy="76835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>
                <a:cs typeface="Times New Roman" panose="02020603050405020304" pitchFamily="18" charset="0"/>
              </a:rPr>
              <a:t>Shape of the Future in Greek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λύσω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l-GR" dirty="0" smtClean="0">
                <a:cs typeface="Times New Roman" panose="02020603050405020304" pitchFamily="18" charset="0"/>
              </a:rPr>
              <a:t>   </a:t>
            </a:r>
            <a:r>
              <a:rPr lang="en-US" dirty="0" smtClean="0">
                <a:cs typeface="Times New Roman" panose="02020603050405020304" pitchFamily="18" charset="0"/>
              </a:rPr>
              <a:t>                    </a:t>
            </a:r>
            <a:r>
              <a:rPr lang="el-GR" dirty="0" smtClean="0">
                <a:cs typeface="Times New Roman" panose="02020603050405020304" pitchFamily="18" charset="0"/>
              </a:rPr>
              <a:t>λύσομεν</a:t>
            </a:r>
            <a:r>
              <a:rPr lang="en-US" dirty="0" smtClean="0">
                <a:cs typeface="Times New Roman" panose="02020603050405020304" pitchFamily="18" charset="0"/>
              </a:rPr>
              <a:t/>
            </a:r>
            <a:br>
              <a:rPr lang="en-US" dirty="0" smtClean="0">
                <a:cs typeface="Times New Roman" panose="02020603050405020304" pitchFamily="18" charset="0"/>
              </a:rPr>
            </a:br>
            <a:r>
              <a:rPr lang="en-US" sz="2400" b="1" dirty="0" smtClean="0">
                <a:cs typeface="Times New Roman" panose="02020603050405020304" pitchFamily="18" charset="0"/>
              </a:rPr>
              <a:t>I will loose                         We will loose</a:t>
            </a:r>
          </a:p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λύσεις</a:t>
            </a:r>
            <a:r>
              <a:rPr lang="en-US" dirty="0" smtClean="0">
                <a:cs typeface="Times New Roman" panose="02020603050405020304" pitchFamily="18" charset="0"/>
              </a:rPr>
              <a:t>    </a:t>
            </a:r>
            <a:r>
              <a:rPr lang="el-GR" dirty="0" smtClean="0">
                <a:cs typeface="Times New Roman" panose="02020603050405020304" pitchFamily="18" charset="0"/>
              </a:rPr>
              <a:t>   </a:t>
            </a:r>
            <a:r>
              <a:rPr lang="en-US" dirty="0" smtClean="0">
                <a:cs typeface="Times New Roman" panose="02020603050405020304" pitchFamily="18" charset="0"/>
              </a:rPr>
              <a:t>               </a:t>
            </a:r>
            <a:r>
              <a:rPr lang="el-GR" dirty="0" smtClean="0">
                <a:cs typeface="Times New Roman" panose="02020603050405020304" pitchFamily="18" charset="0"/>
              </a:rPr>
              <a:t>λύσετε</a:t>
            </a:r>
            <a:r>
              <a:rPr lang="en-US" dirty="0" smtClean="0">
                <a:cs typeface="Times New Roman" panose="02020603050405020304" pitchFamily="18" charset="0"/>
              </a:rPr>
              <a:t/>
            </a:r>
            <a:br>
              <a:rPr lang="en-US" dirty="0" smtClean="0">
                <a:cs typeface="Times New Roman" panose="02020603050405020304" pitchFamily="18" charset="0"/>
              </a:rPr>
            </a:br>
            <a:r>
              <a:rPr lang="en-US" sz="2400" b="1" dirty="0" smtClean="0">
                <a:cs typeface="Times New Roman" panose="02020603050405020304" pitchFamily="18" charset="0"/>
              </a:rPr>
              <a:t>You will loose                    You all will loose</a:t>
            </a:r>
          </a:p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λύσει </a:t>
            </a:r>
            <a:r>
              <a:rPr lang="en-US" dirty="0" smtClean="0">
                <a:cs typeface="Times New Roman" panose="02020603050405020304" pitchFamily="18" charset="0"/>
              </a:rPr>
              <a:t>  </a:t>
            </a:r>
            <a:r>
              <a:rPr lang="el-GR" dirty="0" smtClean="0">
                <a:cs typeface="Times New Roman" panose="02020603050405020304" pitchFamily="18" charset="0"/>
              </a:rPr>
              <a:t> </a:t>
            </a:r>
            <a:r>
              <a:rPr lang="en-US" dirty="0" smtClean="0">
                <a:cs typeface="Times New Roman" panose="02020603050405020304" pitchFamily="18" charset="0"/>
              </a:rPr>
              <a:t>                    </a:t>
            </a:r>
            <a:r>
              <a:rPr lang="el-GR" dirty="0" smtClean="0">
                <a:cs typeface="Times New Roman" panose="02020603050405020304" pitchFamily="18" charset="0"/>
              </a:rPr>
              <a:t>λύσουσι(ν)</a:t>
            </a:r>
            <a:r>
              <a:rPr lang="en-US" dirty="0" smtClean="0">
                <a:cs typeface="Times New Roman" panose="02020603050405020304" pitchFamily="18" charset="0"/>
              </a:rPr>
              <a:t/>
            </a:r>
            <a:br>
              <a:rPr lang="en-US" dirty="0" smtClean="0">
                <a:cs typeface="Times New Roman" panose="02020603050405020304" pitchFamily="18" charset="0"/>
              </a:rPr>
            </a:br>
            <a:r>
              <a:rPr lang="en-US" sz="2400" b="1" dirty="0" smtClean="0">
                <a:cs typeface="Times New Roman" panose="02020603050405020304" pitchFamily="18" charset="0"/>
              </a:rPr>
              <a:t>S/he/it will loose                They will loose</a:t>
            </a:r>
          </a:p>
          <a:p>
            <a:pPr eaLnBrk="1" hangingPunct="1">
              <a:defRPr/>
            </a:pPr>
            <a:r>
              <a:rPr lang="en-US" sz="2400" b="1" dirty="0" smtClean="0">
                <a:cs typeface="Times New Roman" panose="02020603050405020304" pitchFamily="18" charset="0"/>
              </a:rPr>
              <a:t>Chant this one</a:t>
            </a:r>
          </a:p>
        </p:txBody>
      </p:sp>
    </p:spTree>
    <p:extLst>
      <p:ext uri="{BB962C8B-B14F-4D97-AF65-F5344CB8AC3E}">
        <p14:creationId xmlns:p14="http://schemas.microsoft.com/office/powerpoint/2010/main" val="2487101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Chapter 11 Vocabulary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Πέτρος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ου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ὁ</a:t>
            </a:r>
            <a:r>
              <a:rPr lang="en-US" dirty="0" smtClean="0">
                <a:cs typeface="Times New Roman" panose="02020603050405020304" pitchFamily="18" charset="0"/>
              </a:rPr>
              <a:t>          	</a:t>
            </a:r>
          </a:p>
          <a:p>
            <a:pPr lvl="1"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Peter </a:t>
            </a:r>
          </a:p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ὑπέρ </a:t>
            </a:r>
            <a:r>
              <a:rPr lang="en-US" dirty="0" smtClean="0">
                <a:cs typeface="Times New Roman" panose="02020603050405020304" pitchFamily="18" charset="0"/>
              </a:rPr>
              <a:t>                            	  </a:t>
            </a:r>
          </a:p>
          <a:p>
            <a:pPr lvl="1"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for, about (gen.) </a:t>
            </a:r>
          </a:p>
          <a:p>
            <a:pPr lvl="1"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above, beyond (acc.)</a:t>
            </a:r>
          </a:p>
        </p:txBody>
      </p:sp>
    </p:spTree>
    <p:extLst>
      <p:ext uri="{BB962C8B-B14F-4D97-AF65-F5344CB8AC3E}">
        <p14:creationId xmlns:p14="http://schemas.microsoft.com/office/powerpoint/2010/main" val="3867484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/>
    </p:bld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Chapter 11 Vocabulary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ὑπέρ </a:t>
            </a:r>
            <a:r>
              <a:rPr lang="en-US" dirty="0" smtClean="0">
                <a:cs typeface="Times New Roman" panose="02020603050405020304" pitchFamily="18" charset="0"/>
              </a:rPr>
              <a:t>                            	  </a:t>
            </a:r>
          </a:p>
          <a:p>
            <a:pPr lvl="1"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for, about (gen.) </a:t>
            </a:r>
          </a:p>
          <a:p>
            <a:pPr lvl="1"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above, beyond (acc.)</a:t>
            </a:r>
          </a:p>
        </p:txBody>
      </p:sp>
    </p:spTree>
    <p:extLst>
      <p:ext uri="{BB962C8B-B14F-4D97-AF65-F5344CB8AC3E}">
        <p14:creationId xmlns:p14="http://schemas.microsoft.com/office/powerpoint/2010/main" val="3514154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/>
    </p:bld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Chapter 12 Vocabulary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ἀποθνῄσκω</a:t>
            </a:r>
            <a:r>
              <a:rPr lang="en-US" dirty="0" smtClean="0">
                <a:cs typeface="Times New Roman" panose="02020603050405020304" pitchFamily="18" charset="0"/>
              </a:rPr>
              <a:t>      	</a:t>
            </a:r>
          </a:p>
          <a:p>
            <a:pPr lvl="1"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I die </a:t>
            </a:r>
          </a:p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ἐκεῖ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</a:p>
          <a:p>
            <a:pPr lvl="1"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 there </a:t>
            </a:r>
          </a:p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ἕως</a:t>
            </a:r>
            <a:endParaRPr lang="en-US" dirty="0" smtClean="0">
              <a:cs typeface="Times New Roman" panose="02020603050405020304" pitchFamily="18" charset="0"/>
            </a:endParaRPr>
          </a:p>
          <a:p>
            <a:pPr lvl="1"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until </a:t>
            </a:r>
          </a:p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ἰδού 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</a:p>
          <a:p>
            <a:pPr lvl="1"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behold </a:t>
            </a:r>
          </a:p>
        </p:txBody>
      </p:sp>
    </p:spTree>
    <p:extLst>
      <p:ext uri="{BB962C8B-B14F-4D97-AF65-F5344CB8AC3E}">
        <p14:creationId xmlns:p14="http://schemas.microsoft.com/office/powerpoint/2010/main" val="1427685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</p:bld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Chapter 12 Vocabulary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ἵνα </a:t>
            </a:r>
            <a:r>
              <a:rPr lang="en-US" dirty="0" smtClean="0">
                <a:cs typeface="Times New Roman" panose="02020603050405020304" pitchFamily="18" charset="0"/>
              </a:rPr>
              <a:t>                         </a:t>
            </a:r>
            <a:r>
              <a:rPr lang="en-US" dirty="0">
                <a:cs typeface="Times New Roman" panose="02020603050405020304" pitchFamily="18" charset="0"/>
              </a:rPr>
              <a:t>	</a:t>
            </a:r>
            <a:endParaRPr lang="en-US" dirty="0" smtClean="0"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dirty="0">
                <a:cs typeface="Times New Roman" panose="02020603050405020304" pitchFamily="18" charset="0"/>
              </a:rPr>
              <a:t> </a:t>
            </a:r>
            <a:r>
              <a:rPr lang="en-US" dirty="0" smtClean="0">
                <a:cs typeface="Times New Roman" panose="02020603050405020304" pitchFamily="18" charset="0"/>
              </a:rPr>
              <a:t>	in </a:t>
            </a:r>
            <a:r>
              <a:rPr lang="en-US" dirty="0">
                <a:cs typeface="Times New Roman" panose="02020603050405020304" pitchFamily="18" charset="0"/>
              </a:rPr>
              <a:t>order that, that </a:t>
            </a:r>
            <a:endParaRPr lang="en-US" dirty="0" smtClean="0"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Ἰωάννης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ου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ὁ</a:t>
            </a:r>
            <a:r>
              <a:rPr lang="en-US" dirty="0" smtClean="0">
                <a:cs typeface="Times New Roman" panose="02020603050405020304" pitchFamily="18" charset="0"/>
              </a:rPr>
              <a:t>   </a:t>
            </a:r>
          </a:p>
          <a:p>
            <a:pPr lvl="1"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John </a:t>
            </a:r>
          </a:p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μέν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</a:p>
          <a:p>
            <a:pPr lvl="1"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on the one hand, indeed </a:t>
            </a:r>
          </a:p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ὅλος</a:t>
            </a:r>
            <a:r>
              <a:rPr lang="en-US" dirty="0" smtClean="0">
                <a:cs typeface="Times New Roman" panose="02020603050405020304" pitchFamily="18" charset="0"/>
              </a:rPr>
              <a:t>, -</a:t>
            </a:r>
            <a:r>
              <a:rPr lang="el-GR" dirty="0" smtClean="0">
                <a:cs typeface="Times New Roman" panose="02020603050405020304" pitchFamily="18" charset="0"/>
              </a:rPr>
              <a:t>η</a:t>
            </a:r>
            <a:r>
              <a:rPr lang="en-US" dirty="0" smtClean="0">
                <a:cs typeface="Times New Roman" panose="02020603050405020304" pitchFamily="18" charset="0"/>
              </a:rPr>
              <a:t>, -</a:t>
            </a:r>
            <a:r>
              <a:rPr lang="el-GR" dirty="0" smtClean="0">
                <a:cs typeface="Times New Roman" panose="02020603050405020304" pitchFamily="18" charset="0"/>
              </a:rPr>
              <a:t>ον</a:t>
            </a:r>
            <a:endParaRPr lang="en-US" dirty="0" smtClean="0">
              <a:cs typeface="Times New Roman" panose="02020603050405020304" pitchFamily="18" charset="0"/>
            </a:endParaRPr>
          </a:p>
          <a:p>
            <a:pPr lvl="1"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whole, entire </a:t>
            </a:r>
          </a:p>
        </p:txBody>
      </p:sp>
    </p:spTree>
    <p:extLst>
      <p:ext uri="{BB962C8B-B14F-4D97-AF65-F5344CB8AC3E}">
        <p14:creationId xmlns:p14="http://schemas.microsoft.com/office/powerpoint/2010/main" val="4068677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Chapter 12 Vocabulary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ὅτε</a:t>
            </a:r>
            <a:r>
              <a:rPr lang="en-US" dirty="0" smtClean="0">
                <a:cs typeface="Times New Roman" panose="02020603050405020304" pitchFamily="18" charset="0"/>
              </a:rPr>
              <a:t>              </a:t>
            </a:r>
          </a:p>
          <a:p>
            <a:pPr lvl="1"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when </a:t>
            </a:r>
            <a:endParaRPr lang="en-US" dirty="0"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σύν</a:t>
            </a:r>
            <a:endParaRPr lang="en-US" dirty="0" smtClean="0">
              <a:cs typeface="Times New Roman" panose="02020603050405020304" pitchFamily="18" charset="0"/>
            </a:endParaRPr>
          </a:p>
          <a:p>
            <a:pPr lvl="1"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with </a:t>
            </a:r>
            <a:endParaRPr lang="en-US" dirty="0"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5240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Chapter 13  Vocabulary</a:t>
            </a:r>
            <a:r>
              <a:rPr lang="en-US" smtClean="0"/>
              <a:t> 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371600"/>
            <a:ext cx="77724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ἀνήρ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ἀνδρός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ὁ</a:t>
            </a:r>
            <a:r>
              <a:rPr lang="en-US" dirty="0" smtClean="0">
                <a:cs typeface="Times New Roman" panose="02020603050405020304" pitchFamily="18" charset="0"/>
              </a:rPr>
              <a:t>              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3200" dirty="0" smtClean="0">
                <a:cs typeface="Times New Roman" panose="02020603050405020304" pitchFamily="18" charset="0"/>
              </a:rPr>
              <a:t>man, husband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βασιλεύς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ἐως</a:t>
            </a:r>
            <a:r>
              <a:rPr lang="en-US" dirty="0" smtClean="0">
                <a:cs typeface="Times New Roman" panose="02020603050405020304" pitchFamily="18" charset="0"/>
              </a:rPr>
              <a:t>, </a:t>
            </a:r>
            <a:r>
              <a:rPr lang="el-GR" dirty="0" smtClean="0">
                <a:cs typeface="Times New Roman" panose="02020603050405020304" pitchFamily="18" charset="0"/>
              </a:rPr>
              <a:t>ὁ </a:t>
            </a:r>
            <a:r>
              <a:rPr lang="en-US" dirty="0" smtClean="0">
                <a:cs typeface="Times New Roman" panose="02020603050405020304" pitchFamily="18" charset="0"/>
              </a:rPr>
              <a:t>            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3200" dirty="0" smtClean="0">
                <a:cs typeface="Times New Roman" panose="02020603050405020304" pitchFamily="18" charset="0"/>
              </a:rPr>
              <a:t>king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δύναμις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εως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ἡ </a:t>
            </a:r>
            <a:r>
              <a:rPr lang="en-US" dirty="0" smtClean="0">
                <a:cs typeface="Times New Roman" panose="02020603050405020304" pitchFamily="18" charset="0"/>
              </a:rPr>
              <a:t>            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3200" dirty="0" smtClean="0">
                <a:cs typeface="Times New Roman" panose="02020603050405020304" pitchFamily="18" charset="0"/>
              </a:rPr>
              <a:t>power, miracle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ὄνομα</a:t>
            </a:r>
            <a:r>
              <a:rPr lang="en-US" dirty="0" smtClean="0">
                <a:cs typeface="Times New Roman" panose="02020603050405020304" pitchFamily="18" charset="0"/>
              </a:rPr>
              <a:t>, -</a:t>
            </a:r>
            <a:r>
              <a:rPr lang="el-GR" dirty="0" smtClean="0">
                <a:cs typeface="Times New Roman" panose="02020603050405020304" pitchFamily="18" charset="0"/>
              </a:rPr>
              <a:t>ματος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τό</a:t>
            </a:r>
            <a:r>
              <a:rPr lang="en-US" dirty="0" smtClean="0">
                <a:cs typeface="Times New Roman" panose="02020603050405020304" pitchFamily="18" charset="0"/>
              </a:rPr>
              <a:t>            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3200" dirty="0" smtClean="0">
                <a:cs typeface="Times New Roman" panose="02020603050405020304" pitchFamily="18" charset="0"/>
              </a:rPr>
              <a:t>name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πᾶς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πᾶσα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πᾶν</a:t>
            </a:r>
            <a:r>
              <a:rPr lang="en-US" dirty="0" smtClean="0">
                <a:cs typeface="Times New Roman" panose="02020603050405020304" pitchFamily="18" charset="0"/>
              </a:rPr>
              <a:t>              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3200" dirty="0" smtClean="0">
                <a:cs typeface="Times New Roman" panose="02020603050405020304" pitchFamily="18" charset="0"/>
              </a:rPr>
              <a:t>each, every, all</a:t>
            </a:r>
          </a:p>
        </p:txBody>
      </p:sp>
    </p:spTree>
    <p:extLst>
      <p:ext uri="{BB962C8B-B14F-4D97-AF65-F5344CB8AC3E}">
        <p14:creationId xmlns:p14="http://schemas.microsoft.com/office/powerpoint/2010/main" val="3703563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 bldLvl="5" autoUpdateAnimBg="0"/>
    </p:bld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/>
              <a:t>Chapter 13  Vocabulary </a:t>
            </a:r>
            <a:r>
              <a:rPr lang="en-US" smtClean="0"/>
              <a:t> 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95400"/>
            <a:ext cx="77724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πατήρ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πατρός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ὁ </a:t>
            </a:r>
            <a:r>
              <a:rPr lang="en-US" dirty="0" smtClean="0">
                <a:cs typeface="Times New Roman" panose="02020603050405020304" pitchFamily="18" charset="0"/>
              </a:rPr>
              <a:t>        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3200" dirty="0" smtClean="0">
                <a:cs typeface="Times New Roman" panose="02020603050405020304" pitchFamily="18" charset="0"/>
              </a:rPr>
              <a:t>father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πιστις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πίστεως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ἡ</a:t>
            </a:r>
            <a:r>
              <a:rPr lang="en-US" dirty="0" smtClean="0">
                <a:cs typeface="Times New Roman" panose="02020603050405020304" pitchFamily="18" charset="0"/>
              </a:rPr>
              <a:t>     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3200" dirty="0" smtClean="0">
                <a:cs typeface="Times New Roman" panose="02020603050405020304" pitchFamily="18" charset="0"/>
              </a:rPr>
              <a:t>faith, belief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πνεῦμα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ατος</a:t>
            </a:r>
            <a:r>
              <a:rPr lang="en-US" dirty="0" smtClean="0">
                <a:cs typeface="Times New Roman" panose="02020603050405020304" pitchFamily="18" charset="0"/>
              </a:rPr>
              <a:t>, </a:t>
            </a:r>
            <a:r>
              <a:rPr lang="el-GR" dirty="0" smtClean="0">
                <a:cs typeface="Times New Roman" panose="02020603050405020304" pitchFamily="18" charset="0"/>
              </a:rPr>
              <a:t>τό </a:t>
            </a:r>
            <a:r>
              <a:rPr lang="en-US" dirty="0" smtClean="0">
                <a:cs typeface="Times New Roman" panose="02020603050405020304" pitchFamily="18" charset="0"/>
              </a:rPr>
              <a:t>        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3200" dirty="0" smtClean="0">
                <a:cs typeface="Times New Roman" panose="02020603050405020304" pitchFamily="18" charset="0"/>
              </a:rPr>
              <a:t>spirit, wind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σάρξ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σαρκός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ἡ </a:t>
            </a:r>
            <a:r>
              <a:rPr lang="en-US" dirty="0" smtClean="0">
                <a:cs typeface="Times New Roman" panose="02020603050405020304" pitchFamily="18" charset="0"/>
              </a:rPr>
              <a:t>         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3200" dirty="0" smtClean="0">
                <a:cs typeface="Times New Roman" panose="02020603050405020304" pitchFamily="18" charset="0"/>
              </a:rPr>
              <a:t>flesh, body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χάρις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ιτος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ἡ</a:t>
            </a:r>
            <a:r>
              <a:rPr lang="en-US" dirty="0" smtClean="0">
                <a:cs typeface="Times New Roman" panose="02020603050405020304" pitchFamily="18" charset="0"/>
              </a:rPr>
              <a:t>             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3200" dirty="0" smtClean="0">
                <a:cs typeface="Times New Roman" panose="02020603050405020304" pitchFamily="18" charset="0"/>
              </a:rPr>
              <a:t>grace, kindness</a:t>
            </a:r>
          </a:p>
        </p:txBody>
      </p:sp>
    </p:spTree>
    <p:extLst>
      <p:ext uri="{BB962C8B-B14F-4D97-AF65-F5344CB8AC3E}">
        <p14:creationId xmlns:p14="http://schemas.microsoft.com/office/powerpoint/2010/main" val="1966387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 bldLvl="5" autoUpdateAnimBg="0"/>
    </p:bld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152400"/>
            <a:ext cx="7467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 smtClean="0"/>
              <a:t>Chapter 14  Vocabulary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85800"/>
            <a:ext cx="7772400" cy="6172200"/>
          </a:xfrm>
        </p:spPr>
        <p:txBody>
          <a:bodyPr/>
          <a:lstStyle/>
          <a:p>
            <a:pPr eaLnBrk="1" hangingPunct="1">
              <a:defRPr/>
            </a:pPr>
            <a:r>
              <a:rPr lang="el-GR" altLang="en-US" dirty="0" smtClean="0">
                <a:cs typeface="Times New Roman" panose="02020603050405020304" pitchFamily="18" charset="0"/>
              </a:rPr>
              <a:t>αἷμα</a:t>
            </a:r>
            <a:r>
              <a:rPr lang="en-US" altLang="en-US" dirty="0" smtClean="0">
                <a:cs typeface="Times New Roman" panose="02020603050405020304" pitchFamily="18" charset="0"/>
              </a:rPr>
              <a:t>,  -</a:t>
            </a:r>
            <a:r>
              <a:rPr lang="el-GR" altLang="en-US" dirty="0" smtClean="0">
                <a:cs typeface="Times New Roman" panose="02020603050405020304" pitchFamily="18" charset="0"/>
              </a:rPr>
              <a:t>ματος</a:t>
            </a:r>
            <a:r>
              <a:rPr lang="en-US" altLang="en-US" dirty="0" smtClean="0">
                <a:cs typeface="Times New Roman" panose="02020603050405020304" pitchFamily="18" charset="0"/>
              </a:rPr>
              <a:t>,  </a:t>
            </a:r>
            <a:r>
              <a:rPr lang="el-GR" altLang="en-US" dirty="0" smtClean="0">
                <a:cs typeface="Times New Roman" panose="02020603050405020304" pitchFamily="18" charset="0"/>
              </a:rPr>
              <a:t>τό</a:t>
            </a:r>
            <a:r>
              <a:rPr lang="en-US" altLang="en-US" dirty="0" smtClean="0">
                <a:cs typeface="Times New Roman" panose="02020603050405020304" pitchFamily="18" charset="0"/>
              </a:rPr>
              <a:t>    </a:t>
            </a:r>
          </a:p>
          <a:p>
            <a:pPr lvl="1" eaLnBrk="1" hangingPunct="1">
              <a:defRPr/>
            </a:pPr>
            <a:r>
              <a:rPr lang="en-US" altLang="en-US" sz="3600" dirty="0" smtClean="0">
                <a:cs typeface="Times New Roman" panose="02020603050405020304" pitchFamily="18" charset="0"/>
              </a:rPr>
              <a:t>blood </a:t>
            </a:r>
          </a:p>
          <a:p>
            <a:pPr eaLnBrk="1" hangingPunct="1">
              <a:defRPr/>
            </a:pPr>
            <a:r>
              <a:rPr lang="el-GR" altLang="en-US" dirty="0" smtClean="0">
                <a:cs typeface="Times New Roman" panose="02020603050405020304" pitchFamily="18" charset="0"/>
              </a:rPr>
              <a:t>αἴρω  </a:t>
            </a:r>
            <a:r>
              <a:rPr lang="en-US" altLang="en-US" dirty="0" smtClean="0">
                <a:cs typeface="Times New Roman" panose="02020603050405020304" pitchFamily="18" charset="0"/>
              </a:rPr>
              <a:t>  			</a:t>
            </a:r>
          </a:p>
          <a:p>
            <a:pPr lvl="1" eaLnBrk="1" hangingPunct="1">
              <a:defRPr/>
            </a:pPr>
            <a:r>
              <a:rPr lang="en-US" altLang="en-US" sz="3600" dirty="0" smtClean="0">
                <a:cs typeface="Times New Roman" panose="02020603050405020304" pitchFamily="18" charset="0"/>
              </a:rPr>
              <a:t>I raise,  take up </a:t>
            </a:r>
          </a:p>
          <a:p>
            <a:pPr eaLnBrk="1" hangingPunct="1">
              <a:defRPr/>
            </a:pPr>
            <a:r>
              <a:rPr lang="el-GR" altLang="en-US" dirty="0" smtClean="0">
                <a:cs typeface="Times New Roman" panose="02020603050405020304" pitchFamily="18" charset="0"/>
              </a:rPr>
              <a:t>διδάσκω  </a:t>
            </a:r>
            <a:r>
              <a:rPr lang="en-US" altLang="en-US" dirty="0" smtClean="0">
                <a:cs typeface="Times New Roman" panose="02020603050405020304" pitchFamily="18" charset="0"/>
              </a:rPr>
              <a:t>  		</a:t>
            </a:r>
          </a:p>
          <a:p>
            <a:pPr lvl="1" eaLnBrk="1" hangingPunct="1">
              <a:defRPr/>
            </a:pPr>
            <a:r>
              <a:rPr lang="en-US" altLang="en-US" sz="3600" dirty="0" smtClean="0">
                <a:cs typeface="Times New Roman" panose="02020603050405020304" pitchFamily="18" charset="0"/>
              </a:rPr>
              <a:t>I teach </a:t>
            </a:r>
          </a:p>
          <a:p>
            <a:pPr eaLnBrk="1" hangingPunct="1">
              <a:defRPr/>
            </a:pPr>
            <a:r>
              <a:rPr lang="el-GR" altLang="en-US" dirty="0" smtClean="0">
                <a:cs typeface="Times New Roman" panose="02020603050405020304" pitchFamily="18" charset="0"/>
              </a:rPr>
              <a:t>ἴδιος</a:t>
            </a:r>
            <a:r>
              <a:rPr lang="en-US" altLang="en-US" dirty="0" smtClean="0">
                <a:cs typeface="Times New Roman" panose="02020603050405020304" pitchFamily="18" charset="0"/>
              </a:rPr>
              <a:t>,  -</a:t>
            </a:r>
            <a:r>
              <a:rPr lang="el-GR" altLang="en-US" dirty="0" smtClean="0">
                <a:cs typeface="Times New Roman" panose="02020603050405020304" pitchFamily="18" charset="0"/>
              </a:rPr>
              <a:t>α</a:t>
            </a:r>
            <a:r>
              <a:rPr lang="en-US" altLang="en-US" dirty="0" smtClean="0">
                <a:cs typeface="Times New Roman" panose="02020603050405020304" pitchFamily="18" charset="0"/>
              </a:rPr>
              <a:t>,  -</a:t>
            </a:r>
            <a:r>
              <a:rPr lang="el-GR" altLang="en-US" dirty="0" smtClean="0">
                <a:cs typeface="Times New Roman" panose="02020603050405020304" pitchFamily="18" charset="0"/>
              </a:rPr>
              <a:t>ον</a:t>
            </a:r>
            <a:r>
              <a:rPr lang="en-US" altLang="en-US" dirty="0" smtClean="0">
                <a:cs typeface="Times New Roman" panose="02020603050405020304" pitchFamily="18" charset="0"/>
              </a:rPr>
              <a:t>  	</a:t>
            </a:r>
          </a:p>
          <a:p>
            <a:pPr lvl="1" eaLnBrk="1" hangingPunct="1">
              <a:defRPr/>
            </a:pPr>
            <a:r>
              <a:rPr lang="en-US" altLang="en-US" sz="3600" dirty="0" smtClean="0">
                <a:cs typeface="Times New Roman" panose="02020603050405020304" pitchFamily="18" charset="0"/>
              </a:rPr>
              <a:t>one's own </a:t>
            </a:r>
          </a:p>
          <a:p>
            <a:pPr eaLnBrk="1" hangingPunct="1">
              <a:defRPr/>
            </a:pPr>
            <a:r>
              <a:rPr lang="el-GR" altLang="en-US" dirty="0" smtClean="0">
                <a:cs typeface="Times New Roman" panose="02020603050405020304" pitchFamily="18" charset="0"/>
              </a:rPr>
              <a:t>καλός</a:t>
            </a:r>
            <a:r>
              <a:rPr lang="en-US" altLang="en-US" dirty="0" smtClean="0">
                <a:cs typeface="Times New Roman" panose="02020603050405020304" pitchFamily="18" charset="0"/>
              </a:rPr>
              <a:t>,  -</a:t>
            </a:r>
            <a:r>
              <a:rPr lang="el-GR" altLang="en-US" dirty="0" smtClean="0">
                <a:cs typeface="Times New Roman" panose="02020603050405020304" pitchFamily="18" charset="0"/>
              </a:rPr>
              <a:t>ή</a:t>
            </a:r>
            <a:r>
              <a:rPr lang="en-US" altLang="en-US" dirty="0" smtClean="0">
                <a:cs typeface="Times New Roman" panose="02020603050405020304" pitchFamily="18" charset="0"/>
              </a:rPr>
              <a:t>,  -</a:t>
            </a:r>
            <a:r>
              <a:rPr lang="el-GR" altLang="en-US" dirty="0" smtClean="0">
                <a:cs typeface="Times New Roman" panose="02020603050405020304" pitchFamily="18" charset="0"/>
              </a:rPr>
              <a:t>όν</a:t>
            </a:r>
            <a:r>
              <a:rPr lang="en-US" altLang="en-US" dirty="0" smtClean="0">
                <a:cs typeface="Times New Roman" panose="02020603050405020304" pitchFamily="18" charset="0"/>
              </a:rPr>
              <a:t>  	</a:t>
            </a:r>
          </a:p>
          <a:p>
            <a:pPr lvl="1" eaLnBrk="1" hangingPunct="1">
              <a:defRPr/>
            </a:pPr>
            <a:r>
              <a:rPr lang="en-US" altLang="en-US" sz="3600" dirty="0" smtClean="0">
                <a:cs typeface="Times New Roman" panose="02020603050405020304" pitchFamily="18" charset="0"/>
              </a:rPr>
              <a:t>good </a:t>
            </a:r>
          </a:p>
        </p:txBody>
      </p:sp>
    </p:spTree>
    <p:extLst>
      <p:ext uri="{BB962C8B-B14F-4D97-AF65-F5344CB8AC3E}">
        <p14:creationId xmlns:p14="http://schemas.microsoft.com/office/powerpoint/2010/main" val="3221374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 bldLvl="4" autoUpdateAnimBg="0"/>
    </p:bld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 smtClean="0"/>
              <a:t>Chapter 14 Vocabulary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867400"/>
          </a:xfrm>
        </p:spPr>
        <p:txBody>
          <a:bodyPr/>
          <a:lstStyle/>
          <a:p>
            <a:pPr eaLnBrk="1" hangingPunct="1">
              <a:defRPr/>
            </a:pPr>
            <a:r>
              <a:rPr lang="el-GR" altLang="en-US" dirty="0" smtClean="0">
                <a:cs typeface="Times New Roman" panose="02020603050405020304" pitchFamily="18" charset="0"/>
              </a:rPr>
              <a:t>μέλλω</a:t>
            </a:r>
            <a:r>
              <a:rPr lang="en-US" altLang="en-US" dirty="0" smtClean="0">
                <a:cs typeface="Times New Roman" panose="02020603050405020304" pitchFamily="18" charset="0"/>
              </a:rPr>
              <a:t>  			  </a:t>
            </a:r>
          </a:p>
          <a:p>
            <a:pPr lvl="1" eaLnBrk="1" hangingPunct="1">
              <a:defRPr/>
            </a:pPr>
            <a:r>
              <a:rPr lang="en-US" altLang="en-US" sz="3200" dirty="0" smtClean="0">
                <a:cs typeface="Times New Roman" panose="02020603050405020304" pitchFamily="18" charset="0"/>
              </a:rPr>
              <a:t>I am about to, intend </a:t>
            </a:r>
          </a:p>
          <a:p>
            <a:pPr eaLnBrk="1" hangingPunct="1">
              <a:defRPr/>
            </a:pPr>
            <a:r>
              <a:rPr lang="el-GR" altLang="en-US" dirty="0" smtClean="0">
                <a:cs typeface="Times New Roman" panose="02020603050405020304" pitchFamily="18" charset="0"/>
              </a:rPr>
              <a:t>ὁδός</a:t>
            </a:r>
            <a:r>
              <a:rPr lang="en-US" altLang="en-US" dirty="0" smtClean="0">
                <a:cs typeface="Times New Roman" panose="02020603050405020304" pitchFamily="18" charset="0"/>
              </a:rPr>
              <a:t>,  -</a:t>
            </a:r>
            <a:r>
              <a:rPr lang="el-GR" altLang="en-US" dirty="0" smtClean="0">
                <a:cs typeface="Times New Roman" panose="02020603050405020304" pitchFamily="18" charset="0"/>
              </a:rPr>
              <a:t>οῦ</a:t>
            </a:r>
            <a:r>
              <a:rPr lang="en-US" altLang="en-US" dirty="0" smtClean="0">
                <a:cs typeface="Times New Roman" panose="02020603050405020304" pitchFamily="18" charset="0"/>
              </a:rPr>
              <a:t>,  </a:t>
            </a:r>
            <a:r>
              <a:rPr lang="el-GR" altLang="en-US" dirty="0" smtClean="0">
                <a:cs typeface="Times New Roman" panose="02020603050405020304" pitchFamily="18" charset="0"/>
              </a:rPr>
              <a:t>ἡ</a:t>
            </a:r>
            <a:r>
              <a:rPr lang="en-US" altLang="en-US" dirty="0" smtClean="0">
                <a:cs typeface="Times New Roman" panose="02020603050405020304" pitchFamily="18" charset="0"/>
              </a:rPr>
              <a:t>   		</a:t>
            </a:r>
          </a:p>
          <a:p>
            <a:pPr lvl="1" eaLnBrk="1" hangingPunct="1">
              <a:defRPr/>
            </a:pPr>
            <a:r>
              <a:rPr lang="en-US" altLang="en-US" sz="3200" dirty="0" smtClean="0">
                <a:cs typeface="Times New Roman" panose="02020603050405020304" pitchFamily="18" charset="0"/>
              </a:rPr>
              <a:t>way </a:t>
            </a:r>
          </a:p>
          <a:p>
            <a:pPr eaLnBrk="1" hangingPunct="1">
              <a:defRPr/>
            </a:pPr>
            <a:r>
              <a:rPr lang="el-GR" altLang="en-US" dirty="0" smtClean="0">
                <a:cs typeface="Times New Roman" panose="02020603050405020304" pitchFamily="18" charset="0"/>
              </a:rPr>
              <a:t>πολύς</a:t>
            </a:r>
            <a:r>
              <a:rPr lang="en-US" altLang="en-US" dirty="0" smtClean="0">
                <a:cs typeface="Times New Roman" panose="02020603050405020304" pitchFamily="18" charset="0"/>
              </a:rPr>
              <a:t>,  </a:t>
            </a:r>
            <a:r>
              <a:rPr lang="el-GR" altLang="en-US" dirty="0" smtClean="0">
                <a:cs typeface="Times New Roman" panose="02020603050405020304" pitchFamily="18" charset="0"/>
              </a:rPr>
              <a:t>πολλή</a:t>
            </a:r>
            <a:r>
              <a:rPr lang="en-US" altLang="en-US" dirty="0" smtClean="0">
                <a:cs typeface="Times New Roman" panose="02020603050405020304" pitchFamily="18" charset="0"/>
              </a:rPr>
              <a:t>,  </a:t>
            </a:r>
            <a:r>
              <a:rPr lang="el-GR" altLang="en-US" dirty="0" smtClean="0">
                <a:cs typeface="Times New Roman" panose="02020603050405020304" pitchFamily="18" charset="0"/>
              </a:rPr>
              <a:t>πολύ</a:t>
            </a:r>
            <a:r>
              <a:rPr lang="en-US" altLang="en-US" dirty="0" smtClean="0">
                <a:cs typeface="Times New Roman" panose="02020603050405020304" pitchFamily="18" charset="0"/>
              </a:rPr>
              <a:t>  	</a:t>
            </a:r>
          </a:p>
          <a:p>
            <a:pPr lvl="1" eaLnBrk="1" hangingPunct="1">
              <a:defRPr/>
            </a:pPr>
            <a:r>
              <a:rPr lang="en-US" altLang="en-US" sz="3200" dirty="0" smtClean="0">
                <a:cs typeface="Times New Roman" panose="02020603050405020304" pitchFamily="18" charset="0"/>
              </a:rPr>
              <a:t>much, many </a:t>
            </a:r>
          </a:p>
          <a:p>
            <a:pPr eaLnBrk="1" hangingPunct="1">
              <a:defRPr/>
            </a:pPr>
            <a:r>
              <a:rPr lang="el-GR" altLang="en-US" dirty="0" smtClean="0">
                <a:cs typeface="Times New Roman" panose="02020603050405020304" pitchFamily="18" charset="0"/>
              </a:rPr>
              <a:t>σῶμα</a:t>
            </a:r>
            <a:r>
              <a:rPr lang="en-US" altLang="en-US" dirty="0" smtClean="0">
                <a:cs typeface="Times New Roman" panose="02020603050405020304" pitchFamily="18" charset="0"/>
              </a:rPr>
              <a:t>,  -</a:t>
            </a:r>
            <a:r>
              <a:rPr lang="el-GR" altLang="en-US" dirty="0" smtClean="0">
                <a:cs typeface="Times New Roman" panose="02020603050405020304" pitchFamily="18" charset="0"/>
              </a:rPr>
              <a:t>ματος</a:t>
            </a:r>
            <a:r>
              <a:rPr lang="en-US" altLang="en-US" dirty="0" smtClean="0">
                <a:cs typeface="Times New Roman" panose="02020603050405020304" pitchFamily="18" charset="0"/>
              </a:rPr>
              <a:t>,  </a:t>
            </a:r>
            <a:r>
              <a:rPr lang="el-GR" altLang="en-US" dirty="0" smtClean="0">
                <a:cs typeface="Times New Roman" panose="02020603050405020304" pitchFamily="18" charset="0"/>
              </a:rPr>
              <a:t>τό</a:t>
            </a:r>
            <a:r>
              <a:rPr lang="en-US" altLang="en-US" dirty="0" smtClean="0">
                <a:cs typeface="Times New Roman" panose="02020603050405020304" pitchFamily="18" charset="0"/>
              </a:rPr>
              <a:t>    	</a:t>
            </a:r>
          </a:p>
          <a:p>
            <a:pPr lvl="1" eaLnBrk="1" hangingPunct="1">
              <a:defRPr/>
            </a:pPr>
            <a:r>
              <a:rPr lang="en-US" altLang="en-US" sz="3200" dirty="0" smtClean="0">
                <a:cs typeface="Times New Roman" panose="02020603050405020304" pitchFamily="18" charset="0"/>
              </a:rPr>
              <a:t>body </a:t>
            </a:r>
          </a:p>
          <a:p>
            <a:pPr eaLnBrk="1" hangingPunct="1">
              <a:defRPr/>
            </a:pPr>
            <a:r>
              <a:rPr lang="el-GR" altLang="en-US" dirty="0" smtClean="0">
                <a:cs typeface="Times New Roman" panose="02020603050405020304" pitchFamily="18" charset="0"/>
              </a:rPr>
              <a:t>ψυχή</a:t>
            </a:r>
            <a:r>
              <a:rPr lang="en-US" altLang="en-US" dirty="0" smtClean="0">
                <a:cs typeface="Times New Roman" panose="02020603050405020304" pitchFamily="18" charset="0"/>
              </a:rPr>
              <a:t>,  -</a:t>
            </a:r>
            <a:r>
              <a:rPr lang="el-GR" altLang="en-US" dirty="0" smtClean="0">
                <a:cs typeface="Times New Roman" panose="02020603050405020304" pitchFamily="18" charset="0"/>
              </a:rPr>
              <a:t>ῆς</a:t>
            </a:r>
            <a:r>
              <a:rPr lang="en-US" altLang="en-US" dirty="0" smtClean="0">
                <a:cs typeface="Times New Roman" panose="02020603050405020304" pitchFamily="18" charset="0"/>
              </a:rPr>
              <a:t>,  </a:t>
            </a:r>
            <a:r>
              <a:rPr lang="el-GR" altLang="en-US" dirty="0" smtClean="0">
                <a:cs typeface="Times New Roman" panose="02020603050405020304" pitchFamily="18" charset="0"/>
              </a:rPr>
              <a:t>ἡ</a:t>
            </a:r>
            <a:r>
              <a:rPr lang="en-US" altLang="en-US" dirty="0" smtClean="0">
                <a:cs typeface="Times New Roman" panose="02020603050405020304" pitchFamily="18" charset="0"/>
              </a:rPr>
              <a:t>    		</a:t>
            </a:r>
          </a:p>
          <a:p>
            <a:pPr lvl="1" eaLnBrk="1" hangingPunct="1">
              <a:defRPr/>
            </a:pPr>
            <a:r>
              <a:rPr lang="en-US" altLang="en-US" sz="3200" dirty="0" smtClean="0">
                <a:cs typeface="Times New Roman" panose="02020603050405020304" pitchFamily="18" charset="0"/>
              </a:rPr>
              <a:t>soul, life </a:t>
            </a:r>
          </a:p>
        </p:txBody>
      </p:sp>
    </p:spTree>
    <p:extLst>
      <p:ext uri="{BB962C8B-B14F-4D97-AF65-F5344CB8AC3E}">
        <p14:creationId xmlns:p14="http://schemas.microsoft.com/office/powerpoint/2010/main" val="693884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8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8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8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8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bldLvl="4" autoUpdateAnimBg="0"/>
    </p:bld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12725"/>
            <a:ext cx="7772400" cy="701675"/>
          </a:xfrm>
        </p:spPr>
        <p:txBody>
          <a:bodyPr/>
          <a:lstStyle/>
          <a:p>
            <a:pPr>
              <a:defRPr/>
            </a:pPr>
            <a:r>
              <a:rPr lang="en-US" altLang="en-US" sz="4000" b="1" smtClean="0"/>
              <a:t> Chapter 15  Vocabulary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638800"/>
          </a:xfr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l-GR" altLang="en-US" sz="4000" dirty="0" smtClean="0">
                <a:cs typeface="Times New Roman" panose="02020603050405020304" pitchFamily="18" charset="0"/>
              </a:rPr>
              <a:t>ἄλλος</a:t>
            </a:r>
            <a:r>
              <a:rPr lang="en-US" altLang="en-US" sz="4000" dirty="0" smtClean="0">
                <a:cs typeface="Times New Roman" panose="02020603050405020304" pitchFamily="18" charset="0"/>
              </a:rPr>
              <a:t>,  -</a:t>
            </a:r>
            <a:r>
              <a:rPr lang="el-GR" altLang="en-US" sz="4000" dirty="0" smtClean="0">
                <a:cs typeface="Times New Roman" panose="02020603050405020304" pitchFamily="18" charset="0"/>
              </a:rPr>
              <a:t>η</a:t>
            </a:r>
            <a:r>
              <a:rPr lang="en-US" altLang="en-US" sz="4000" dirty="0" smtClean="0">
                <a:cs typeface="Times New Roman" panose="02020603050405020304" pitchFamily="18" charset="0"/>
              </a:rPr>
              <a:t>,  -</a:t>
            </a:r>
            <a:r>
              <a:rPr lang="el-GR" altLang="en-US" sz="4000" dirty="0" smtClean="0">
                <a:cs typeface="Times New Roman" panose="02020603050405020304" pitchFamily="18" charset="0"/>
              </a:rPr>
              <a:t>ο</a:t>
            </a:r>
            <a:endParaRPr lang="en-US" altLang="en-US" sz="4000" dirty="0" smtClean="0">
              <a:cs typeface="Times New Roman" panose="02020603050405020304" pitchFamily="18" charset="0"/>
            </a:endParaRPr>
          </a:p>
          <a:p>
            <a:pPr lvl="2">
              <a:spcBef>
                <a:spcPct val="0"/>
              </a:spcBef>
              <a:defRPr/>
            </a:pPr>
            <a:r>
              <a:rPr lang="en-US" altLang="en-US" sz="3200" dirty="0" smtClean="0">
                <a:cs typeface="Times New Roman" panose="02020603050405020304" pitchFamily="18" charset="0"/>
              </a:rPr>
              <a:t>other </a:t>
            </a:r>
          </a:p>
          <a:p>
            <a:pPr>
              <a:spcBef>
                <a:spcPct val="0"/>
              </a:spcBef>
              <a:defRPr/>
            </a:pPr>
            <a:r>
              <a:rPr lang="el-GR" altLang="en-US" sz="4000" dirty="0" smtClean="0">
                <a:cs typeface="Times New Roman" panose="02020603050405020304" pitchFamily="18" charset="0"/>
              </a:rPr>
              <a:t>ἄρτος</a:t>
            </a:r>
            <a:r>
              <a:rPr lang="en-US" altLang="en-US" sz="4000" dirty="0" smtClean="0">
                <a:cs typeface="Times New Roman" panose="02020603050405020304" pitchFamily="18" charset="0"/>
              </a:rPr>
              <a:t>,  -</a:t>
            </a:r>
            <a:r>
              <a:rPr lang="el-GR" altLang="en-US" sz="4000" dirty="0" smtClean="0">
                <a:cs typeface="Times New Roman" panose="02020603050405020304" pitchFamily="18" charset="0"/>
              </a:rPr>
              <a:t>ου</a:t>
            </a:r>
            <a:r>
              <a:rPr lang="en-US" altLang="en-US" sz="4000" dirty="0" smtClean="0">
                <a:cs typeface="Times New Roman" panose="02020603050405020304" pitchFamily="18" charset="0"/>
              </a:rPr>
              <a:t>,  </a:t>
            </a:r>
            <a:r>
              <a:rPr lang="el-GR" altLang="en-US" sz="4000" dirty="0" smtClean="0">
                <a:cs typeface="Times New Roman" panose="02020603050405020304" pitchFamily="18" charset="0"/>
              </a:rPr>
              <a:t>ὁ</a:t>
            </a:r>
            <a:endParaRPr lang="en-US" altLang="en-US" sz="4000" dirty="0" smtClean="0">
              <a:cs typeface="Times New Roman" panose="02020603050405020304" pitchFamily="18" charset="0"/>
            </a:endParaRPr>
          </a:p>
          <a:p>
            <a:pPr lvl="2">
              <a:spcBef>
                <a:spcPct val="0"/>
              </a:spcBef>
              <a:defRPr/>
            </a:pPr>
            <a:r>
              <a:rPr lang="en-US" altLang="en-US" sz="3200" dirty="0" smtClean="0">
                <a:cs typeface="Times New Roman" panose="02020603050405020304" pitchFamily="18" charset="0"/>
              </a:rPr>
              <a:t>bread </a:t>
            </a:r>
          </a:p>
          <a:p>
            <a:pPr>
              <a:spcBef>
                <a:spcPct val="0"/>
              </a:spcBef>
              <a:defRPr/>
            </a:pPr>
            <a:r>
              <a:rPr lang="el-GR" altLang="en-US" sz="4000" dirty="0" smtClean="0">
                <a:cs typeface="Times New Roman" panose="02020603050405020304" pitchFamily="18" charset="0"/>
              </a:rPr>
              <a:t>δεῖ </a:t>
            </a:r>
            <a:endParaRPr lang="en-US" altLang="en-US" sz="4000" dirty="0" smtClean="0">
              <a:cs typeface="Times New Roman" panose="02020603050405020304" pitchFamily="18" charset="0"/>
            </a:endParaRPr>
          </a:p>
          <a:p>
            <a:pPr lvl="2">
              <a:spcBef>
                <a:spcPct val="0"/>
              </a:spcBef>
              <a:defRPr/>
            </a:pPr>
            <a:r>
              <a:rPr lang="en-US" altLang="en-US" sz="3200" dirty="0" smtClean="0">
                <a:cs typeface="Times New Roman" panose="02020603050405020304" pitchFamily="18" charset="0"/>
              </a:rPr>
              <a:t>it is necessary</a:t>
            </a:r>
          </a:p>
          <a:p>
            <a:pPr>
              <a:spcBef>
                <a:spcPct val="0"/>
              </a:spcBef>
              <a:defRPr/>
            </a:pPr>
            <a:r>
              <a:rPr lang="el-GR" altLang="en-US" sz="4000" dirty="0" smtClean="0">
                <a:cs typeface="Times New Roman" panose="02020603050405020304" pitchFamily="18" charset="0"/>
              </a:rPr>
              <a:t>ἐξουσία</a:t>
            </a:r>
            <a:r>
              <a:rPr lang="en-US" altLang="en-US" sz="4000" dirty="0" smtClean="0">
                <a:cs typeface="Times New Roman" panose="02020603050405020304" pitchFamily="18" charset="0"/>
              </a:rPr>
              <a:t>,  -</a:t>
            </a:r>
            <a:r>
              <a:rPr lang="el-GR" altLang="en-US" sz="4000" dirty="0" smtClean="0">
                <a:cs typeface="Times New Roman" panose="02020603050405020304" pitchFamily="18" charset="0"/>
              </a:rPr>
              <a:t>ας</a:t>
            </a:r>
            <a:r>
              <a:rPr lang="en-US" altLang="en-US" sz="4000" dirty="0" smtClean="0">
                <a:cs typeface="Times New Roman" panose="02020603050405020304" pitchFamily="18" charset="0"/>
              </a:rPr>
              <a:t>,  </a:t>
            </a:r>
            <a:r>
              <a:rPr lang="el-GR" altLang="en-US" sz="4000" dirty="0">
                <a:cs typeface="Times New Roman" panose="02020603050405020304" pitchFamily="18" charset="0"/>
              </a:rPr>
              <a:t>ἡ</a:t>
            </a:r>
            <a:endParaRPr lang="en-US" altLang="en-US" sz="4000" dirty="0" smtClean="0">
              <a:cs typeface="Times New Roman" panose="02020603050405020304" pitchFamily="18" charset="0"/>
            </a:endParaRPr>
          </a:p>
          <a:p>
            <a:pPr lvl="2">
              <a:spcBef>
                <a:spcPct val="0"/>
              </a:spcBef>
              <a:defRPr/>
            </a:pPr>
            <a:r>
              <a:rPr lang="en-US" altLang="en-US" sz="3200" dirty="0" smtClean="0">
                <a:cs typeface="Times New Roman" panose="02020603050405020304" pitchFamily="18" charset="0"/>
              </a:rPr>
              <a:t>authority </a:t>
            </a:r>
          </a:p>
          <a:p>
            <a:pPr>
              <a:spcBef>
                <a:spcPct val="0"/>
              </a:spcBef>
              <a:defRPr/>
            </a:pPr>
            <a:r>
              <a:rPr lang="el-GR" altLang="en-US" sz="3600" dirty="0" smtClean="0">
                <a:cs typeface="Times New Roman" panose="02020603050405020304" pitchFamily="18" charset="0"/>
              </a:rPr>
              <a:t>ἕτερος</a:t>
            </a:r>
            <a:r>
              <a:rPr lang="en-US" altLang="en-US" sz="3600" dirty="0" smtClean="0">
                <a:cs typeface="Times New Roman" panose="02020603050405020304" pitchFamily="18" charset="0"/>
              </a:rPr>
              <a:t>,  -</a:t>
            </a:r>
            <a:r>
              <a:rPr lang="el-GR" altLang="en-US" sz="3600" dirty="0" smtClean="0">
                <a:cs typeface="Times New Roman" panose="02020603050405020304" pitchFamily="18" charset="0"/>
              </a:rPr>
              <a:t>α</a:t>
            </a:r>
            <a:r>
              <a:rPr lang="en-US" altLang="en-US" sz="3600" dirty="0" smtClean="0">
                <a:cs typeface="Times New Roman" panose="02020603050405020304" pitchFamily="18" charset="0"/>
              </a:rPr>
              <a:t>,  -</a:t>
            </a:r>
            <a:r>
              <a:rPr lang="el-GR" altLang="en-US" sz="3600" dirty="0" smtClean="0">
                <a:cs typeface="Times New Roman" panose="02020603050405020304" pitchFamily="18" charset="0"/>
              </a:rPr>
              <a:t>ον</a:t>
            </a:r>
            <a:endParaRPr lang="en-US" altLang="en-US" sz="3600" dirty="0" smtClean="0">
              <a:cs typeface="Times New Roman" panose="02020603050405020304" pitchFamily="18" charset="0"/>
            </a:endParaRPr>
          </a:p>
          <a:p>
            <a:pPr lvl="2">
              <a:spcBef>
                <a:spcPct val="0"/>
              </a:spcBef>
              <a:defRPr/>
            </a:pPr>
            <a:r>
              <a:rPr lang="en-US" altLang="en-US" sz="3200" dirty="0" smtClean="0">
                <a:cs typeface="Times New Roman" panose="02020603050405020304" pitchFamily="18" charset="0"/>
              </a:rPr>
              <a:t>different </a:t>
            </a:r>
          </a:p>
        </p:txBody>
      </p:sp>
    </p:spTree>
    <p:extLst>
      <p:ext uri="{BB962C8B-B14F-4D97-AF65-F5344CB8AC3E}">
        <p14:creationId xmlns:p14="http://schemas.microsoft.com/office/powerpoint/2010/main" val="1137378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 bldLvl="5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 smtClean="0"/>
              <a:t>Future Middle Paradigm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l-GR" altLang="en-US" dirty="0" smtClean="0">
                <a:cs typeface="Times New Roman" pitchFamily="18" charset="0"/>
              </a:rPr>
              <a:t>λύσομαι    </a:t>
            </a:r>
            <a:r>
              <a:rPr lang="en-US" altLang="en-US" dirty="0" smtClean="0">
                <a:cs typeface="Times New Roman" pitchFamily="18" charset="0"/>
              </a:rPr>
              <a:t>                 	          -</a:t>
            </a:r>
            <a:r>
              <a:rPr lang="el-GR" altLang="en-US" dirty="0" smtClean="0">
                <a:cs typeface="Times New Roman" pitchFamily="18" charset="0"/>
              </a:rPr>
              <a:t>όμεθα</a:t>
            </a:r>
            <a:r>
              <a:rPr lang="en-US" altLang="en-US" dirty="0" smtClean="0">
                <a:cs typeface="Times New Roman" pitchFamily="18" charset="0"/>
              </a:rPr>
              <a:t/>
            </a:r>
            <a:br>
              <a:rPr lang="en-US" altLang="en-US" dirty="0" smtClean="0">
                <a:cs typeface="Times New Roman" pitchFamily="18" charset="0"/>
              </a:rPr>
            </a:br>
            <a:r>
              <a:rPr lang="en-US" altLang="en-US" sz="2400" dirty="0" smtClean="0">
                <a:cs typeface="Times New Roman" pitchFamily="18" charset="0"/>
              </a:rPr>
              <a:t>              </a:t>
            </a:r>
            <a:r>
              <a:rPr lang="en-US" altLang="en-US" dirty="0" smtClean="0">
                <a:cs typeface="Times New Roman" pitchFamily="18" charset="0"/>
              </a:rPr>
              <a:t>-</a:t>
            </a:r>
            <a:r>
              <a:rPr lang="el-GR" altLang="en-US" dirty="0" smtClean="0">
                <a:cs typeface="Times New Roman" pitchFamily="18" charset="0"/>
              </a:rPr>
              <a:t>ῃ </a:t>
            </a:r>
            <a:r>
              <a:rPr lang="en-US" altLang="en-US" sz="4000" dirty="0" smtClean="0">
                <a:cs typeface="Times New Roman" pitchFamily="18" charset="0"/>
              </a:rPr>
              <a:t>                            </a:t>
            </a:r>
            <a:r>
              <a:rPr lang="en-US" altLang="en-US" dirty="0" smtClean="0">
                <a:cs typeface="Times New Roman" pitchFamily="18" charset="0"/>
              </a:rPr>
              <a:t>	  -</a:t>
            </a:r>
            <a:r>
              <a:rPr lang="el-GR" altLang="en-US" dirty="0" smtClean="0">
                <a:cs typeface="Times New Roman" pitchFamily="18" charset="0"/>
              </a:rPr>
              <a:t>εσθε</a:t>
            </a:r>
            <a:r>
              <a:rPr lang="en-US" altLang="en-US" dirty="0" smtClean="0">
                <a:cs typeface="Times New Roman" pitchFamily="18" charset="0"/>
              </a:rPr>
              <a:t/>
            </a:r>
            <a:br>
              <a:rPr lang="en-US" altLang="en-US" dirty="0" smtClean="0">
                <a:cs typeface="Times New Roman" pitchFamily="18" charset="0"/>
              </a:rPr>
            </a:br>
            <a:r>
              <a:rPr lang="en-US" altLang="en-US" sz="2400" dirty="0" smtClean="0">
                <a:cs typeface="Times New Roman" pitchFamily="18" charset="0"/>
              </a:rPr>
              <a:t>              </a:t>
            </a:r>
            <a:r>
              <a:rPr lang="en-US" altLang="en-US" dirty="0" smtClean="0">
                <a:cs typeface="Times New Roman" pitchFamily="18" charset="0"/>
              </a:rPr>
              <a:t>-</a:t>
            </a:r>
            <a:r>
              <a:rPr lang="el-GR" altLang="en-US" dirty="0" smtClean="0">
                <a:cs typeface="Times New Roman" pitchFamily="18" charset="0"/>
              </a:rPr>
              <a:t>εται</a:t>
            </a:r>
            <a:r>
              <a:rPr lang="en-US" altLang="en-US" sz="4000" dirty="0" smtClean="0">
                <a:cs typeface="Times New Roman" pitchFamily="18" charset="0"/>
              </a:rPr>
              <a:t>                 </a:t>
            </a:r>
            <a:r>
              <a:rPr lang="en-US" altLang="en-US" dirty="0" smtClean="0">
                <a:cs typeface="Times New Roman" pitchFamily="18" charset="0"/>
              </a:rPr>
              <a:t>		  -</a:t>
            </a:r>
            <a:r>
              <a:rPr lang="el-GR" altLang="en-US" dirty="0" smtClean="0">
                <a:cs typeface="Times New Roman" pitchFamily="18" charset="0"/>
              </a:rPr>
              <a:t>ονται</a:t>
            </a:r>
            <a:endParaRPr lang="en-US" altLang="en-US" dirty="0" smtClean="0"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altLang="en-US" sz="2400" b="1" dirty="0" smtClean="0"/>
              <a:t>I will loose (for myself)                 We will loose (for ourselves)</a:t>
            </a:r>
            <a:r>
              <a:rPr lang="en-US" altLang="en-US" dirty="0" smtClean="0">
                <a:latin typeface="Greekth" pitchFamily="18" charset="0"/>
              </a:rPr>
              <a:t> …</a:t>
            </a:r>
            <a:br>
              <a:rPr lang="en-US" altLang="en-US" dirty="0" smtClean="0">
                <a:latin typeface="Greekth" pitchFamily="18" charset="0"/>
              </a:rPr>
            </a:br>
            <a:r>
              <a:rPr lang="en-US" altLang="en-US" sz="24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9918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772400" cy="762000"/>
          </a:xfrm>
        </p:spPr>
        <p:txBody>
          <a:bodyPr/>
          <a:lstStyle/>
          <a:p>
            <a:pPr>
              <a:defRPr/>
            </a:pPr>
            <a:r>
              <a:rPr lang="en-US" altLang="en-US" b="1" smtClean="0"/>
              <a:t>Chapter 15  </a:t>
            </a:r>
            <a:r>
              <a:rPr lang="en-US" altLang="en-US" sz="4000" b="1" smtClean="0"/>
              <a:t>Vocabulary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2038" y="1447800"/>
            <a:ext cx="7769225" cy="5027613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el-GR" altLang="en-US" sz="4000" dirty="0" smtClean="0">
                <a:cs typeface="Times New Roman" panose="02020603050405020304" pitchFamily="18" charset="0"/>
              </a:rPr>
              <a:t>ἔτι</a:t>
            </a:r>
            <a:endParaRPr lang="en-US" altLang="en-US" sz="4000" dirty="0" smtClean="0">
              <a:cs typeface="Times New Roman" panose="02020603050405020304" pitchFamily="18" charset="0"/>
            </a:endParaRPr>
          </a:p>
          <a:p>
            <a:pPr lvl="2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3200" dirty="0" smtClean="0">
                <a:cs typeface="Times New Roman" panose="02020603050405020304" pitchFamily="18" charset="0"/>
              </a:rPr>
              <a:t>yet, still </a:t>
            </a:r>
          </a:p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el-GR" altLang="en-US" sz="3600" dirty="0" smtClean="0">
                <a:cs typeface="Times New Roman" panose="02020603050405020304" pitchFamily="18" charset="0"/>
              </a:rPr>
              <a:t>ὀφθαλμός</a:t>
            </a:r>
            <a:r>
              <a:rPr lang="en-US" altLang="en-US" sz="3600" dirty="0" smtClean="0">
                <a:cs typeface="Times New Roman" panose="02020603050405020304" pitchFamily="18" charset="0"/>
              </a:rPr>
              <a:t>,  -</a:t>
            </a:r>
            <a:r>
              <a:rPr lang="el-GR" altLang="en-US" sz="3600" dirty="0" smtClean="0">
                <a:cs typeface="Times New Roman" panose="02020603050405020304" pitchFamily="18" charset="0"/>
              </a:rPr>
              <a:t>οῦ</a:t>
            </a:r>
            <a:r>
              <a:rPr lang="en-US" altLang="en-US" sz="3600" dirty="0" smtClean="0">
                <a:cs typeface="Times New Roman" panose="02020603050405020304" pitchFamily="18" charset="0"/>
              </a:rPr>
              <a:t>,  </a:t>
            </a:r>
            <a:r>
              <a:rPr lang="el-GR" altLang="en-US" sz="3600" dirty="0" smtClean="0">
                <a:cs typeface="Times New Roman" panose="02020603050405020304" pitchFamily="18" charset="0"/>
              </a:rPr>
              <a:t>ὁ</a:t>
            </a:r>
            <a:r>
              <a:rPr lang="en-US" altLang="en-US" sz="3600" dirty="0" smtClean="0">
                <a:cs typeface="Times New Roman" panose="02020603050405020304" pitchFamily="18" charset="0"/>
              </a:rPr>
              <a:t>  </a:t>
            </a:r>
          </a:p>
          <a:p>
            <a:pPr lvl="2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3200" dirty="0" smtClean="0">
                <a:cs typeface="Times New Roman" panose="02020603050405020304" pitchFamily="18" charset="0"/>
              </a:rPr>
              <a:t>eye</a:t>
            </a:r>
            <a:r>
              <a:rPr lang="en-US" altLang="en-US" sz="2800" dirty="0" smtClean="0"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el-GR" altLang="en-US" sz="3600" dirty="0" smtClean="0">
                <a:cs typeface="Times New Roman" panose="02020603050405020304" pitchFamily="18" charset="0"/>
              </a:rPr>
              <a:t>τέκνον</a:t>
            </a:r>
            <a:r>
              <a:rPr lang="en-US" altLang="en-US" sz="3600" dirty="0" smtClean="0">
                <a:cs typeface="Times New Roman" panose="02020603050405020304" pitchFamily="18" charset="0"/>
              </a:rPr>
              <a:t>,  -</a:t>
            </a:r>
            <a:r>
              <a:rPr lang="el-GR" altLang="en-US" sz="3600" dirty="0" smtClean="0">
                <a:cs typeface="Times New Roman" panose="02020603050405020304" pitchFamily="18" charset="0"/>
              </a:rPr>
              <a:t>ου</a:t>
            </a:r>
            <a:r>
              <a:rPr lang="en-US" altLang="en-US" sz="3600" dirty="0" smtClean="0">
                <a:cs typeface="Times New Roman" panose="02020603050405020304" pitchFamily="18" charset="0"/>
              </a:rPr>
              <a:t>,  </a:t>
            </a:r>
            <a:r>
              <a:rPr lang="el-GR" altLang="en-US" sz="3600" dirty="0" smtClean="0">
                <a:cs typeface="Times New Roman" panose="02020603050405020304" pitchFamily="18" charset="0"/>
              </a:rPr>
              <a:t>τό</a:t>
            </a:r>
            <a:endParaRPr lang="en-US" altLang="en-US" sz="3600" dirty="0" smtClean="0">
              <a:cs typeface="Times New Roman" panose="02020603050405020304" pitchFamily="18" charset="0"/>
            </a:endParaRPr>
          </a:p>
          <a:p>
            <a:pPr lvl="2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3200" dirty="0" smtClean="0">
                <a:cs typeface="Times New Roman" panose="02020603050405020304" pitchFamily="18" charset="0"/>
              </a:rPr>
              <a:t>child </a:t>
            </a:r>
          </a:p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el-GR" altLang="en-US" sz="3600" dirty="0" smtClean="0">
                <a:cs typeface="Times New Roman" panose="02020603050405020304" pitchFamily="18" charset="0"/>
              </a:rPr>
              <a:t>τόπος</a:t>
            </a:r>
            <a:r>
              <a:rPr lang="en-US" altLang="en-US" sz="3600" dirty="0" smtClean="0">
                <a:cs typeface="Times New Roman" panose="02020603050405020304" pitchFamily="18" charset="0"/>
              </a:rPr>
              <a:t>,  -</a:t>
            </a:r>
            <a:r>
              <a:rPr lang="el-GR" altLang="en-US" sz="3600" dirty="0" smtClean="0">
                <a:cs typeface="Times New Roman" panose="02020603050405020304" pitchFamily="18" charset="0"/>
              </a:rPr>
              <a:t>ου</a:t>
            </a:r>
            <a:r>
              <a:rPr lang="en-US" altLang="en-US" sz="3600" dirty="0" smtClean="0">
                <a:cs typeface="Times New Roman" panose="02020603050405020304" pitchFamily="18" charset="0"/>
              </a:rPr>
              <a:t>,  </a:t>
            </a:r>
            <a:r>
              <a:rPr lang="el-GR" altLang="en-US" sz="3600" dirty="0" smtClean="0">
                <a:cs typeface="Times New Roman" panose="02020603050405020304" pitchFamily="18" charset="0"/>
              </a:rPr>
              <a:t>ὁ</a:t>
            </a:r>
            <a:r>
              <a:rPr lang="en-US" altLang="en-US" sz="3600" dirty="0" smtClean="0">
                <a:cs typeface="Times New Roman" panose="02020603050405020304" pitchFamily="18" charset="0"/>
              </a:rPr>
              <a:t> </a:t>
            </a:r>
          </a:p>
          <a:p>
            <a:pPr lvl="2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3200" dirty="0" smtClean="0">
                <a:cs typeface="Times New Roman" panose="02020603050405020304" pitchFamily="18" charset="0"/>
              </a:rPr>
              <a:t>place </a:t>
            </a:r>
          </a:p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el-GR" altLang="en-US" sz="3600" dirty="0" smtClean="0">
                <a:cs typeface="Times New Roman" panose="02020603050405020304" pitchFamily="18" charset="0"/>
              </a:rPr>
              <a:t>φῶς</a:t>
            </a:r>
            <a:r>
              <a:rPr lang="en-US" altLang="en-US" sz="3600" dirty="0" smtClean="0">
                <a:cs typeface="Times New Roman" panose="02020603050405020304" pitchFamily="18" charset="0"/>
              </a:rPr>
              <a:t>,  </a:t>
            </a:r>
            <a:r>
              <a:rPr lang="el-GR" altLang="en-US" sz="3600" dirty="0" smtClean="0">
                <a:cs typeface="Times New Roman" panose="02020603050405020304" pitchFamily="18" charset="0"/>
              </a:rPr>
              <a:t>φωτός</a:t>
            </a:r>
            <a:r>
              <a:rPr lang="en-US" altLang="en-US" sz="3600" dirty="0" smtClean="0">
                <a:cs typeface="Times New Roman" panose="02020603050405020304" pitchFamily="18" charset="0"/>
              </a:rPr>
              <a:t>,  </a:t>
            </a:r>
            <a:r>
              <a:rPr lang="el-GR" altLang="en-US" sz="3600" dirty="0" smtClean="0">
                <a:cs typeface="Times New Roman" panose="02020603050405020304" pitchFamily="18" charset="0"/>
              </a:rPr>
              <a:t>τό </a:t>
            </a:r>
            <a:r>
              <a:rPr lang="en-US" altLang="en-US" sz="3600" dirty="0" smtClean="0">
                <a:cs typeface="Times New Roman" panose="02020603050405020304" pitchFamily="18" charset="0"/>
              </a:rPr>
              <a:t>  </a:t>
            </a:r>
          </a:p>
          <a:p>
            <a:pPr lvl="2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3200" dirty="0" smtClean="0">
                <a:cs typeface="Times New Roman" panose="02020603050405020304" pitchFamily="18" charset="0"/>
              </a:rPr>
              <a:t>light </a:t>
            </a:r>
            <a:r>
              <a:rPr lang="en-US" altLang="en-US" sz="2800" dirty="0" smtClean="0">
                <a:cs typeface="Times New Roman" panose="02020603050405020304" pitchFamily="18" charset="0"/>
              </a:rPr>
              <a:t> </a:t>
            </a:r>
            <a:endParaRPr lang="en-US" altLang="en-US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36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 bldLvl="5" autoUpdateAnimBg="0"/>
    </p:bld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12725"/>
            <a:ext cx="7772400" cy="701675"/>
          </a:xfrm>
        </p:spPr>
        <p:txBody>
          <a:bodyPr/>
          <a:lstStyle/>
          <a:p>
            <a:pPr>
              <a:defRPr/>
            </a:pPr>
            <a:r>
              <a:rPr lang="en-US" altLang="en-US" sz="4000" b="1" dirty="0" smtClean="0"/>
              <a:t> Chapter 1</a:t>
            </a:r>
            <a:r>
              <a:rPr lang="el-GR" altLang="en-US" sz="4000" b="1" dirty="0" smtClean="0"/>
              <a:t>6</a:t>
            </a:r>
            <a:r>
              <a:rPr lang="en-US" altLang="en-US" sz="4000" b="1" dirty="0" smtClean="0"/>
              <a:t>  Vocabulary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638800"/>
          </a:xfr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l-GR" altLang="en-US" sz="4000" dirty="0" smtClean="0">
                <a:latin typeface="+mj-lt"/>
                <a:cs typeface="Times New Roman" panose="02020603050405020304" pitchFamily="18" charset="0"/>
              </a:rPr>
              <a:t>αἰων, -ῶνος, ὁ </a:t>
            </a:r>
            <a:endParaRPr lang="en-US" altLang="en-US" sz="4000" dirty="0" smtClean="0">
              <a:latin typeface="+mj-lt"/>
              <a:cs typeface="Times New Roman" panose="02020603050405020304" pitchFamily="18" charset="0"/>
            </a:endParaRPr>
          </a:p>
          <a:p>
            <a:pPr lvl="2">
              <a:spcBef>
                <a:spcPct val="0"/>
              </a:spcBef>
              <a:defRPr/>
            </a:pPr>
            <a:r>
              <a:rPr lang="en-US" altLang="en-US" sz="3200" dirty="0" smtClean="0">
                <a:latin typeface="+mj-lt"/>
                <a:cs typeface="Times New Roman" panose="02020603050405020304" pitchFamily="18" charset="0"/>
              </a:rPr>
              <a:t>Age, eternity </a:t>
            </a:r>
          </a:p>
          <a:p>
            <a:pPr>
              <a:spcBef>
                <a:spcPct val="0"/>
              </a:spcBef>
              <a:defRPr/>
            </a:pPr>
            <a:r>
              <a:rPr lang="el-GR" altLang="en-US" sz="4000" dirty="0" smtClean="0">
                <a:latin typeface="+mj-lt"/>
                <a:cs typeface="Times New Roman" panose="02020603050405020304" pitchFamily="18" charset="0"/>
              </a:rPr>
              <a:t>ἀλλήλων</a:t>
            </a:r>
            <a:endParaRPr lang="en-US" altLang="en-US" sz="4000" dirty="0" smtClean="0">
              <a:latin typeface="+mj-lt"/>
              <a:cs typeface="Times New Roman" panose="02020603050405020304" pitchFamily="18" charset="0"/>
            </a:endParaRPr>
          </a:p>
          <a:p>
            <a:pPr lvl="2">
              <a:spcBef>
                <a:spcPct val="0"/>
              </a:spcBef>
              <a:defRPr/>
            </a:pPr>
            <a:r>
              <a:rPr lang="en-US" altLang="en-US" sz="3200" dirty="0" smtClean="0">
                <a:latin typeface="+mj-lt"/>
                <a:cs typeface="Times New Roman" panose="02020603050405020304" pitchFamily="18" charset="0"/>
              </a:rPr>
              <a:t>one another  </a:t>
            </a:r>
          </a:p>
          <a:p>
            <a:pPr>
              <a:spcBef>
                <a:spcPct val="0"/>
              </a:spcBef>
              <a:defRPr/>
            </a:pPr>
            <a:r>
              <a:rPr lang="el-GR" altLang="en-US" sz="4000" smtClean="0">
                <a:latin typeface="+mj-lt"/>
                <a:cs typeface="Times New Roman" panose="02020603050405020304" pitchFamily="18" charset="0"/>
              </a:rPr>
              <a:t>ἀρχιερεύς</a:t>
            </a:r>
            <a:r>
              <a:rPr lang="el-GR" altLang="en-US" sz="4000" dirty="0" smtClean="0">
                <a:latin typeface="+mj-lt"/>
                <a:cs typeface="Times New Roman" panose="02020603050405020304" pitchFamily="18" charset="0"/>
              </a:rPr>
              <a:t>, -έως, ὁ </a:t>
            </a:r>
            <a:endParaRPr lang="en-US" altLang="en-US" sz="4000" dirty="0" smtClean="0">
              <a:latin typeface="+mj-lt"/>
              <a:cs typeface="Times New Roman" panose="02020603050405020304" pitchFamily="18" charset="0"/>
            </a:endParaRPr>
          </a:p>
          <a:p>
            <a:pPr lvl="2">
              <a:spcBef>
                <a:spcPct val="0"/>
              </a:spcBef>
              <a:defRPr/>
            </a:pPr>
            <a:r>
              <a:rPr lang="en-US" altLang="en-US" sz="3200" dirty="0" smtClean="0">
                <a:latin typeface="+mj-lt"/>
                <a:cs typeface="Times New Roman" panose="02020603050405020304" pitchFamily="18" charset="0"/>
              </a:rPr>
              <a:t>High priest</a:t>
            </a:r>
          </a:p>
          <a:p>
            <a:pPr>
              <a:spcBef>
                <a:spcPct val="0"/>
              </a:spcBef>
              <a:defRPr/>
            </a:pPr>
            <a:r>
              <a:rPr lang="el-GR" altLang="en-US" sz="4000" dirty="0" smtClean="0">
                <a:latin typeface="+mj-lt"/>
                <a:cs typeface="Times New Roman" panose="02020603050405020304" pitchFamily="18" charset="0"/>
              </a:rPr>
              <a:t>γυνή</a:t>
            </a:r>
            <a:r>
              <a:rPr lang="en-US" altLang="en-US" sz="4000" dirty="0" smtClean="0">
                <a:latin typeface="+mj-lt"/>
                <a:cs typeface="Times New Roman" panose="02020603050405020304" pitchFamily="18" charset="0"/>
              </a:rPr>
              <a:t>,  -</a:t>
            </a:r>
            <a:r>
              <a:rPr lang="el-GR" altLang="en-US" sz="4000" dirty="0" smtClean="0">
                <a:latin typeface="+mj-lt"/>
                <a:cs typeface="Times New Roman" panose="02020603050405020304" pitchFamily="18" charset="0"/>
              </a:rPr>
              <a:t>αικός</a:t>
            </a:r>
            <a:r>
              <a:rPr lang="en-US" altLang="en-US" sz="4000" dirty="0" smtClean="0">
                <a:latin typeface="+mj-lt"/>
                <a:cs typeface="Times New Roman" panose="02020603050405020304" pitchFamily="18" charset="0"/>
              </a:rPr>
              <a:t>,  </a:t>
            </a:r>
            <a:r>
              <a:rPr lang="el-GR" altLang="en-US" sz="4000" dirty="0">
                <a:latin typeface="+mj-lt"/>
                <a:cs typeface="Times New Roman" panose="02020603050405020304" pitchFamily="18" charset="0"/>
              </a:rPr>
              <a:t>ἡ</a:t>
            </a:r>
            <a:endParaRPr lang="en-US" altLang="en-US" sz="4000" dirty="0" smtClean="0">
              <a:latin typeface="+mj-lt"/>
              <a:cs typeface="Times New Roman" panose="02020603050405020304" pitchFamily="18" charset="0"/>
            </a:endParaRPr>
          </a:p>
          <a:p>
            <a:pPr lvl="2">
              <a:spcBef>
                <a:spcPct val="0"/>
              </a:spcBef>
              <a:defRPr/>
            </a:pPr>
            <a:r>
              <a:rPr lang="en-US" altLang="en-US" sz="3200" dirty="0" smtClean="0">
                <a:latin typeface="+mj-lt"/>
                <a:cs typeface="Times New Roman" panose="02020603050405020304" pitchFamily="18" charset="0"/>
              </a:rPr>
              <a:t>woman </a:t>
            </a:r>
          </a:p>
          <a:p>
            <a:pPr>
              <a:spcBef>
                <a:spcPct val="0"/>
              </a:spcBef>
              <a:defRPr/>
            </a:pPr>
            <a:r>
              <a:rPr lang="el-GR" altLang="en-US" sz="3600" dirty="0" smtClean="0">
                <a:latin typeface="+mj-lt"/>
                <a:cs typeface="Times New Roman" panose="02020603050405020304" pitchFamily="18" charset="0"/>
              </a:rPr>
              <a:t>δύναμαι</a:t>
            </a:r>
            <a:endParaRPr lang="en-US" altLang="en-US" sz="3600" dirty="0" smtClean="0">
              <a:latin typeface="+mj-lt"/>
              <a:cs typeface="Times New Roman" panose="02020603050405020304" pitchFamily="18" charset="0"/>
            </a:endParaRPr>
          </a:p>
          <a:p>
            <a:pPr lvl="2">
              <a:spcBef>
                <a:spcPct val="0"/>
              </a:spcBef>
              <a:defRPr/>
            </a:pPr>
            <a:r>
              <a:rPr lang="en-US" altLang="en-US" sz="3200" dirty="0" smtClean="0">
                <a:latin typeface="+mj-lt"/>
                <a:cs typeface="Times New Roman" panose="02020603050405020304" pitchFamily="18" charset="0"/>
              </a:rPr>
              <a:t>I can, am able </a:t>
            </a:r>
          </a:p>
        </p:txBody>
      </p:sp>
    </p:spTree>
    <p:extLst>
      <p:ext uri="{BB962C8B-B14F-4D97-AF65-F5344CB8AC3E}">
        <p14:creationId xmlns:p14="http://schemas.microsoft.com/office/powerpoint/2010/main" val="3122271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 bldLvl="5" autoUpdateAnimBg="0"/>
    </p:bld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772400" cy="762000"/>
          </a:xfrm>
        </p:spPr>
        <p:txBody>
          <a:bodyPr/>
          <a:lstStyle/>
          <a:p>
            <a:pPr>
              <a:defRPr/>
            </a:pPr>
            <a:r>
              <a:rPr lang="en-US" altLang="en-US" b="1" dirty="0" smtClean="0"/>
              <a:t>Chapter 16  </a:t>
            </a:r>
            <a:r>
              <a:rPr lang="en-US" altLang="en-US" sz="4000" b="1" dirty="0" smtClean="0"/>
              <a:t>Vocabulary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2038" y="1447800"/>
            <a:ext cx="7769225" cy="5027613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el-GR" altLang="en-US" sz="4000" dirty="0" smtClean="0">
                <a:latin typeface="+mj-lt"/>
                <a:cs typeface="Times New Roman" panose="02020603050405020304" pitchFamily="18" charset="0"/>
              </a:rPr>
              <a:t>ἔθνος, -ους, τό </a:t>
            </a:r>
            <a:endParaRPr lang="en-US" altLang="en-US" sz="4000" dirty="0" smtClean="0">
              <a:latin typeface="+mj-lt"/>
              <a:cs typeface="Times New Roman" panose="02020603050405020304" pitchFamily="18" charset="0"/>
            </a:endParaRPr>
          </a:p>
          <a:p>
            <a:pPr lvl="2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3200" dirty="0" smtClean="0">
                <a:latin typeface="+mj-lt"/>
                <a:cs typeface="Times New Roman" panose="02020603050405020304" pitchFamily="18" charset="0"/>
              </a:rPr>
              <a:t>nation   </a:t>
            </a:r>
          </a:p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el-GR" altLang="en-US" sz="3600" dirty="0" smtClean="0">
                <a:latin typeface="+mj-lt"/>
                <a:cs typeface="Times New Roman" panose="02020603050405020304" pitchFamily="18" charset="0"/>
              </a:rPr>
              <a:t>ὅσος, -η, -ον </a:t>
            </a:r>
            <a:r>
              <a:rPr lang="en-US" altLang="en-US" sz="3600" dirty="0" smtClean="0">
                <a:latin typeface="+mj-lt"/>
                <a:cs typeface="Times New Roman" panose="02020603050405020304" pitchFamily="18" charset="0"/>
              </a:rPr>
              <a:t>  </a:t>
            </a:r>
          </a:p>
          <a:p>
            <a:pPr lvl="2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3200" dirty="0" smtClean="0">
                <a:latin typeface="+mj-lt"/>
                <a:cs typeface="Times New Roman" panose="02020603050405020304" pitchFamily="18" charset="0"/>
              </a:rPr>
              <a:t>as great as </a:t>
            </a:r>
            <a:r>
              <a:rPr lang="en-US" altLang="en-US" sz="2800" dirty="0" smtClean="0">
                <a:latin typeface="+mj-lt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el-GR" altLang="en-US" sz="3600" dirty="0" smtClean="0">
                <a:latin typeface="+mj-lt"/>
                <a:cs typeface="Times New Roman" panose="02020603050405020304" pitchFamily="18" charset="0"/>
              </a:rPr>
              <a:t>πόλις</a:t>
            </a:r>
            <a:r>
              <a:rPr lang="en-US" altLang="en-US" sz="3600" dirty="0" smtClean="0">
                <a:latin typeface="+mj-lt"/>
                <a:cs typeface="Times New Roman" panose="02020603050405020304" pitchFamily="18" charset="0"/>
              </a:rPr>
              <a:t>,  -</a:t>
            </a:r>
            <a:r>
              <a:rPr lang="el-GR" altLang="en-US" sz="3600" dirty="0" smtClean="0">
                <a:latin typeface="+mj-lt"/>
                <a:cs typeface="Times New Roman" panose="02020603050405020304" pitchFamily="18" charset="0"/>
              </a:rPr>
              <a:t>εως</a:t>
            </a:r>
            <a:r>
              <a:rPr lang="en-US" altLang="en-US" sz="3600" dirty="0" smtClean="0">
                <a:latin typeface="+mj-lt"/>
                <a:cs typeface="Times New Roman" panose="02020603050405020304" pitchFamily="18" charset="0"/>
              </a:rPr>
              <a:t>,  </a:t>
            </a:r>
            <a:r>
              <a:rPr lang="el-GR" altLang="en-US" sz="3600" dirty="0" smtClean="0">
                <a:latin typeface="+mj-lt"/>
                <a:cs typeface="Times New Roman" panose="02020603050405020304" pitchFamily="18" charset="0"/>
              </a:rPr>
              <a:t>ἡ </a:t>
            </a:r>
            <a:endParaRPr lang="en-US" altLang="en-US" sz="3600" dirty="0" smtClean="0">
              <a:latin typeface="+mj-lt"/>
              <a:cs typeface="Times New Roman" panose="02020603050405020304" pitchFamily="18" charset="0"/>
            </a:endParaRPr>
          </a:p>
          <a:p>
            <a:pPr lvl="2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3200" dirty="0" smtClean="0">
                <a:latin typeface="+mj-lt"/>
                <a:cs typeface="Times New Roman" panose="02020603050405020304" pitchFamily="18" charset="0"/>
              </a:rPr>
              <a:t>city </a:t>
            </a:r>
          </a:p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el-GR" altLang="en-US" sz="3600" dirty="0" smtClean="0">
                <a:latin typeface="+mj-lt"/>
                <a:cs typeface="Times New Roman" panose="02020603050405020304" pitchFamily="18" charset="0"/>
              </a:rPr>
              <a:t>τέ   </a:t>
            </a:r>
            <a:endParaRPr lang="en-US" altLang="en-US" sz="3600" dirty="0" smtClean="0">
              <a:latin typeface="+mj-lt"/>
              <a:cs typeface="Times New Roman" panose="02020603050405020304" pitchFamily="18" charset="0"/>
            </a:endParaRPr>
          </a:p>
          <a:p>
            <a:pPr lvl="2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3200" dirty="0" smtClean="0">
                <a:latin typeface="+mj-lt"/>
                <a:cs typeface="Times New Roman" panose="02020603050405020304" pitchFamily="18" charset="0"/>
              </a:rPr>
              <a:t>And, and so</a:t>
            </a:r>
          </a:p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el-GR" altLang="en-US" sz="3600" dirty="0" smtClean="0">
                <a:latin typeface="+mj-lt"/>
                <a:cs typeface="Times New Roman" panose="02020603050405020304" pitchFamily="18" charset="0"/>
              </a:rPr>
              <a:t>χείρ</a:t>
            </a:r>
            <a:r>
              <a:rPr lang="en-US" altLang="en-US" sz="3600" dirty="0" smtClean="0">
                <a:latin typeface="+mj-lt"/>
                <a:cs typeface="Times New Roman" panose="02020603050405020304" pitchFamily="18" charset="0"/>
              </a:rPr>
              <a:t>,  </a:t>
            </a:r>
            <a:r>
              <a:rPr lang="el-GR" altLang="en-US" sz="3600" dirty="0" smtClean="0">
                <a:latin typeface="+mj-lt"/>
                <a:cs typeface="Times New Roman" panose="02020603050405020304" pitchFamily="18" charset="0"/>
              </a:rPr>
              <a:t>χειρός</a:t>
            </a:r>
            <a:r>
              <a:rPr lang="en-US" altLang="en-US" sz="3600" dirty="0" smtClean="0">
                <a:latin typeface="+mj-lt"/>
                <a:cs typeface="Times New Roman" panose="02020603050405020304" pitchFamily="18" charset="0"/>
              </a:rPr>
              <a:t>,  </a:t>
            </a:r>
            <a:r>
              <a:rPr lang="el-GR" altLang="en-US" sz="3600" dirty="0" smtClean="0">
                <a:latin typeface="+mj-lt"/>
                <a:cs typeface="Times New Roman" panose="02020603050405020304" pitchFamily="18" charset="0"/>
              </a:rPr>
              <a:t>ἡ  </a:t>
            </a:r>
            <a:r>
              <a:rPr lang="en-US" altLang="en-US" sz="3600" dirty="0" smtClean="0">
                <a:latin typeface="+mj-lt"/>
                <a:cs typeface="Times New Roman" panose="02020603050405020304" pitchFamily="18" charset="0"/>
              </a:rPr>
              <a:t>  </a:t>
            </a:r>
          </a:p>
          <a:p>
            <a:pPr lvl="2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3200" dirty="0" smtClean="0">
                <a:latin typeface="+mj-lt"/>
                <a:cs typeface="Times New Roman" panose="02020603050405020304" pitchFamily="18" charset="0"/>
              </a:rPr>
              <a:t>hand </a:t>
            </a:r>
            <a:r>
              <a:rPr lang="en-US" altLang="en-US" sz="2800" dirty="0" smtClean="0">
                <a:latin typeface="+mj-lt"/>
                <a:cs typeface="Times New Roman" panose="02020603050405020304" pitchFamily="18" charset="0"/>
              </a:rPr>
              <a:t> </a:t>
            </a:r>
            <a:endParaRPr lang="en-US" altLang="en-US" dirty="0" smtClean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353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 bldLvl="5" autoUpdateAnimBg="0"/>
    </p:bld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/>
              <a:t>Chapter 17 Vocabulary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867400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 smtClean="0">
                <a:latin typeface="+mj-lt"/>
              </a:rPr>
              <a:t>εἰ </a:t>
            </a:r>
            <a:r>
              <a:rPr lang="en-US" dirty="0" smtClean="0">
                <a:latin typeface="+mj-lt"/>
              </a:rPr>
              <a:t>                 	</a:t>
            </a:r>
          </a:p>
          <a:p>
            <a:pPr lvl="1" eaLnBrk="1" hangingPunct="1">
              <a:defRPr/>
            </a:pPr>
            <a:r>
              <a:rPr lang="en-US" sz="3200" dirty="0" smtClean="0">
                <a:latin typeface="+mj-lt"/>
              </a:rPr>
              <a:t>if, that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ἐσθίω </a:t>
            </a:r>
            <a:r>
              <a:rPr lang="en-US" dirty="0" smtClean="0">
                <a:latin typeface="+mj-lt"/>
              </a:rPr>
              <a:t>         	</a:t>
            </a:r>
          </a:p>
          <a:p>
            <a:pPr lvl="1" eaLnBrk="1" hangingPunct="1">
              <a:defRPr/>
            </a:pPr>
            <a:r>
              <a:rPr lang="en-US" sz="3200" dirty="0" smtClean="0">
                <a:latin typeface="+mj-lt"/>
              </a:rPr>
              <a:t>I eat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ζάω  </a:t>
            </a:r>
            <a:r>
              <a:rPr lang="en-US" dirty="0" smtClean="0">
                <a:latin typeface="+mj-lt"/>
              </a:rPr>
              <a:t>            	</a:t>
            </a:r>
          </a:p>
          <a:p>
            <a:pPr lvl="1" eaLnBrk="1" hangingPunct="1">
              <a:defRPr/>
            </a:pPr>
            <a:r>
              <a:rPr lang="en-US" sz="3200" dirty="0" smtClean="0">
                <a:latin typeface="+mj-lt"/>
              </a:rPr>
              <a:t>I live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ζητέω  </a:t>
            </a:r>
            <a:r>
              <a:rPr lang="en-US" dirty="0" smtClean="0">
                <a:latin typeface="+mj-lt"/>
              </a:rPr>
              <a:t>       	</a:t>
            </a:r>
          </a:p>
          <a:p>
            <a:pPr lvl="1" eaLnBrk="1" hangingPunct="1">
              <a:defRPr/>
            </a:pPr>
            <a:r>
              <a:rPr lang="en-US" sz="3200" dirty="0" smtClean="0">
                <a:latin typeface="+mj-lt"/>
              </a:rPr>
              <a:t>I seek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ἤ </a:t>
            </a:r>
            <a:r>
              <a:rPr lang="en-US" dirty="0" smtClean="0">
                <a:latin typeface="+mj-lt"/>
              </a:rPr>
              <a:t>                	</a:t>
            </a:r>
          </a:p>
          <a:p>
            <a:pPr lvl="1" eaLnBrk="1" hangingPunct="1">
              <a:defRPr/>
            </a:pPr>
            <a:r>
              <a:rPr lang="en-US" sz="3200" dirty="0" smtClean="0">
                <a:latin typeface="+mj-lt"/>
              </a:rPr>
              <a:t>or, either </a:t>
            </a:r>
          </a:p>
        </p:txBody>
      </p:sp>
    </p:spTree>
    <p:extLst>
      <p:ext uri="{BB962C8B-B14F-4D97-AF65-F5344CB8AC3E}">
        <p14:creationId xmlns:p14="http://schemas.microsoft.com/office/powerpoint/2010/main" val="521717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 bldLvl="4" autoUpdateAnimBg="0"/>
    </p:bld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/>
              <a:t>Chapter 17 Vocabulary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867400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 smtClean="0">
                <a:latin typeface="+mj-lt"/>
              </a:rPr>
              <a:t>καλέω    </a:t>
            </a:r>
            <a:r>
              <a:rPr lang="en-US" dirty="0" smtClean="0">
                <a:latin typeface="+mj-lt"/>
              </a:rPr>
              <a:t>              	</a:t>
            </a:r>
          </a:p>
          <a:p>
            <a:pPr lvl="1" eaLnBrk="1" hangingPunct="1">
              <a:defRPr/>
            </a:pPr>
            <a:r>
              <a:rPr lang="en-US" sz="3200" dirty="0" smtClean="0">
                <a:latin typeface="+mj-lt"/>
              </a:rPr>
              <a:t>I call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λαλέω   </a:t>
            </a:r>
            <a:r>
              <a:rPr lang="en-US" dirty="0" smtClean="0">
                <a:latin typeface="+mj-lt"/>
              </a:rPr>
              <a:t>              	</a:t>
            </a:r>
          </a:p>
          <a:p>
            <a:pPr lvl="1" eaLnBrk="1" hangingPunct="1">
              <a:defRPr/>
            </a:pPr>
            <a:r>
              <a:rPr lang="en-US" sz="3200" dirty="0" smtClean="0">
                <a:latin typeface="+mj-lt"/>
              </a:rPr>
              <a:t>I speak, say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παρακαλέω  </a:t>
            </a:r>
            <a:r>
              <a:rPr lang="en-US" dirty="0" smtClean="0">
                <a:latin typeface="+mj-lt"/>
              </a:rPr>
              <a:t>     	</a:t>
            </a:r>
          </a:p>
          <a:p>
            <a:pPr lvl="1" eaLnBrk="1" hangingPunct="1">
              <a:defRPr/>
            </a:pPr>
            <a:r>
              <a:rPr lang="en-US" sz="3200" dirty="0" smtClean="0">
                <a:latin typeface="+mj-lt"/>
              </a:rPr>
              <a:t>I urge, exhort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πληρόω  </a:t>
            </a:r>
            <a:r>
              <a:rPr lang="en-US" dirty="0" smtClean="0">
                <a:latin typeface="+mj-lt"/>
              </a:rPr>
              <a:t>            	</a:t>
            </a:r>
          </a:p>
          <a:p>
            <a:pPr lvl="1" eaLnBrk="1" hangingPunct="1">
              <a:defRPr/>
            </a:pPr>
            <a:r>
              <a:rPr lang="en-US" sz="3200" dirty="0" smtClean="0">
                <a:latin typeface="+mj-lt"/>
              </a:rPr>
              <a:t>I fill, complete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ποιέω   </a:t>
            </a:r>
            <a:r>
              <a:rPr lang="en-US" dirty="0" smtClean="0">
                <a:latin typeface="+mj-lt"/>
              </a:rPr>
              <a:t>                	</a:t>
            </a:r>
          </a:p>
          <a:p>
            <a:pPr lvl="1" eaLnBrk="1" hangingPunct="1">
              <a:defRPr/>
            </a:pPr>
            <a:r>
              <a:rPr lang="en-US" sz="3200" dirty="0" smtClean="0">
                <a:latin typeface="+mj-lt"/>
              </a:rPr>
              <a:t>I do, make </a:t>
            </a:r>
          </a:p>
          <a:p>
            <a:pPr eaLnBrk="1" hangingPunct="1">
              <a:defRPr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768067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4" autoUpdateAnimBg="0"/>
    </p:bld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76200"/>
            <a:ext cx="5943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 smtClean="0"/>
              <a:t>Chapter 18 Vocabulary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4572000" cy="5715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latin typeface="Greekth" pitchFamily="18" charset="0"/>
              </a:rPr>
              <a:t>genna&lt;w  </a:t>
            </a:r>
          </a:p>
          <a:p>
            <a:pPr eaLnBrk="1" hangingPunct="1">
              <a:defRPr/>
            </a:pPr>
            <a:r>
              <a:rPr lang="en-US" b="1" smtClean="0"/>
              <a:t>        I beget  </a:t>
            </a:r>
          </a:p>
          <a:p>
            <a:pPr eaLnBrk="1" hangingPunct="1">
              <a:defRPr/>
            </a:pPr>
            <a:r>
              <a:rPr lang="en-US" b="1" smtClean="0">
                <a:latin typeface="Greekth" pitchFamily="18" charset="0"/>
              </a:rPr>
              <a:t>dikaiosu&lt;nh,  -hj,  h[  </a:t>
            </a:r>
          </a:p>
          <a:p>
            <a:pPr eaLnBrk="1" hangingPunct="1">
              <a:defRPr/>
            </a:pPr>
            <a:r>
              <a:rPr lang="en-US" b="1" smtClean="0"/>
              <a:t>        righteousness</a:t>
            </a:r>
          </a:p>
          <a:p>
            <a:pPr eaLnBrk="1" hangingPunct="1">
              <a:defRPr/>
            </a:pPr>
            <a:r>
              <a:rPr lang="en-US" b="1" smtClean="0">
                <a:latin typeface="Greekth" pitchFamily="18" charset="0"/>
              </a:rPr>
              <a:t>e]a&lt;n  </a:t>
            </a:r>
          </a:p>
          <a:p>
            <a:pPr eaLnBrk="1" hangingPunct="1">
              <a:defRPr/>
            </a:pPr>
            <a:r>
              <a:rPr lang="en-US" b="1" smtClean="0"/>
              <a:t>        if, when  </a:t>
            </a:r>
          </a:p>
          <a:p>
            <a:pPr eaLnBrk="1" hangingPunct="1">
              <a:defRPr/>
            </a:pPr>
            <a:r>
              <a:rPr lang="en-US" b="1" smtClean="0">
                <a:latin typeface="Greekth" pitchFamily="18" charset="0"/>
              </a:rPr>
              <a:t>ei]rh&lt;nh,  -hj,  h[   </a:t>
            </a:r>
          </a:p>
          <a:p>
            <a:pPr eaLnBrk="1" hangingPunct="1">
              <a:defRPr/>
            </a:pPr>
            <a:r>
              <a:rPr lang="en-US" b="1" smtClean="0"/>
              <a:t>       peace  </a:t>
            </a:r>
          </a:p>
          <a:p>
            <a:pPr eaLnBrk="1" hangingPunct="1">
              <a:defRPr/>
            </a:pPr>
            <a:r>
              <a:rPr lang="en-US" b="1" smtClean="0">
                <a:latin typeface="Greekth" pitchFamily="18" charset="0"/>
              </a:rPr>
              <a:t>oi#da  </a:t>
            </a:r>
          </a:p>
          <a:p>
            <a:pPr eaLnBrk="1" hangingPunct="1">
              <a:defRPr/>
            </a:pPr>
            <a:r>
              <a:rPr lang="en-US" b="1" smtClean="0"/>
              <a:t>       I know  </a:t>
            </a:r>
          </a:p>
        </p:txBody>
      </p:sp>
    </p:spTree>
    <p:extLst>
      <p:ext uri="{BB962C8B-B14F-4D97-AF65-F5344CB8AC3E}">
        <p14:creationId xmlns:p14="http://schemas.microsoft.com/office/powerpoint/2010/main" val="3163566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2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2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2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2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2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2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 autoUpdateAnimBg="0"/>
    </p:bld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52400"/>
            <a:ext cx="62484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 smtClean="0"/>
              <a:t>Chapter 18 Vocabulary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4572000" cy="5867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Greekth" pitchFamily="18" charset="0"/>
              </a:rPr>
              <a:t>oi]</a:t>
            </a:r>
            <a:r>
              <a:rPr lang="en-US" dirty="0" err="1" smtClean="0">
                <a:latin typeface="Greekth" pitchFamily="18" charset="0"/>
              </a:rPr>
              <a:t>ki</a:t>
            </a:r>
            <a:r>
              <a:rPr lang="en-US" dirty="0" smtClean="0">
                <a:latin typeface="Greekth" pitchFamily="18" charset="0"/>
              </a:rPr>
              <a:t>&lt;a,  -</a:t>
            </a:r>
            <a:r>
              <a:rPr lang="en-US" dirty="0" err="1" smtClean="0">
                <a:latin typeface="Greekth" pitchFamily="18" charset="0"/>
              </a:rPr>
              <a:t>aj</a:t>
            </a:r>
            <a:r>
              <a:rPr lang="en-US" dirty="0" smtClean="0">
                <a:latin typeface="Greekth" pitchFamily="18" charset="0"/>
              </a:rPr>
              <a:t>,  h[   </a:t>
            </a:r>
          </a:p>
          <a:p>
            <a:pPr eaLnBrk="1" hangingPunct="1">
              <a:defRPr/>
            </a:pPr>
            <a:r>
              <a:rPr lang="en-US" b="1" dirty="0" smtClean="0"/>
              <a:t>       house  </a:t>
            </a:r>
          </a:p>
          <a:p>
            <a:pPr eaLnBrk="1" hangingPunct="1">
              <a:defRPr/>
            </a:pPr>
            <a:r>
              <a:rPr lang="en-US" dirty="0" smtClean="0">
                <a:latin typeface="Greekth" pitchFamily="18" charset="0"/>
              </a:rPr>
              <a:t>o[</a:t>
            </a:r>
            <a:r>
              <a:rPr lang="en-US" dirty="0" err="1" smtClean="0">
                <a:latin typeface="Greekth" pitchFamily="18" charset="0"/>
              </a:rPr>
              <a:t>ra</a:t>
            </a:r>
            <a:r>
              <a:rPr lang="en-US" dirty="0" smtClean="0">
                <a:latin typeface="Greekth" pitchFamily="18" charset="0"/>
              </a:rPr>
              <a:t>&lt;w  </a:t>
            </a:r>
          </a:p>
          <a:p>
            <a:pPr eaLnBrk="1" hangingPunct="1">
              <a:defRPr/>
            </a:pPr>
            <a:r>
              <a:rPr lang="en-US" b="1" dirty="0" smtClean="0"/>
              <a:t>       I see  </a:t>
            </a:r>
          </a:p>
          <a:p>
            <a:pPr eaLnBrk="1" hangingPunct="1">
              <a:defRPr/>
            </a:pPr>
            <a:r>
              <a:rPr lang="en-US" dirty="0" err="1" smtClean="0">
                <a:latin typeface="Greekth" pitchFamily="18" charset="0"/>
              </a:rPr>
              <a:t>peripate</a:t>
            </a:r>
            <a:r>
              <a:rPr lang="en-US" dirty="0" smtClean="0">
                <a:latin typeface="Greekth" pitchFamily="18" charset="0"/>
              </a:rPr>
              <a:t>&lt;w  </a:t>
            </a:r>
          </a:p>
          <a:p>
            <a:pPr eaLnBrk="1" hangingPunct="1">
              <a:defRPr/>
            </a:pPr>
            <a:r>
              <a:rPr lang="en-US" b="1" dirty="0" smtClean="0"/>
              <a:t>       I walk </a:t>
            </a:r>
            <a:r>
              <a:rPr lang="en-US" dirty="0" smtClean="0"/>
              <a:t> </a:t>
            </a:r>
          </a:p>
          <a:p>
            <a:pPr eaLnBrk="1" hangingPunct="1">
              <a:defRPr/>
            </a:pPr>
            <a:r>
              <a:rPr lang="en-US" dirty="0" err="1" smtClean="0">
                <a:latin typeface="Greekth" pitchFamily="18" charset="0"/>
              </a:rPr>
              <a:t>pw?j</a:t>
            </a:r>
            <a:r>
              <a:rPr lang="en-US" dirty="0" smtClean="0">
                <a:latin typeface="Greekth" pitchFamily="18" charset="0"/>
              </a:rPr>
              <a:t>   </a:t>
            </a:r>
          </a:p>
          <a:p>
            <a:pPr eaLnBrk="1" hangingPunct="1">
              <a:defRPr/>
            </a:pPr>
            <a:r>
              <a:rPr lang="en-US" b="1" dirty="0" smtClean="0"/>
              <a:t>       how?  </a:t>
            </a:r>
          </a:p>
          <a:p>
            <a:pPr eaLnBrk="1" hangingPunct="1">
              <a:defRPr/>
            </a:pPr>
            <a:r>
              <a:rPr lang="en-US" dirty="0" err="1" smtClean="0">
                <a:latin typeface="Greekth" pitchFamily="18" charset="0"/>
              </a:rPr>
              <a:t>fobe</a:t>
            </a:r>
            <a:r>
              <a:rPr lang="en-US" dirty="0" smtClean="0">
                <a:latin typeface="Greekth" pitchFamily="18" charset="0"/>
              </a:rPr>
              <a:t>&lt;</a:t>
            </a:r>
            <a:r>
              <a:rPr lang="en-US" dirty="0" err="1" smtClean="0">
                <a:latin typeface="Greekth" pitchFamily="18" charset="0"/>
              </a:rPr>
              <a:t>omai</a:t>
            </a:r>
            <a:r>
              <a:rPr lang="en-US" dirty="0" smtClean="0">
                <a:latin typeface="Greekth" pitchFamily="18" charset="0"/>
              </a:rPr>
              <a:t>  </a:t>
            </a:r>
          </a:p>
          <a:p>
            <a:pPr eaLnBrk="1" hangingPunct="1">
              <a:defRPr/>
            </a:pPr>
            <a:r>
              <a:rPr lang="en-US" b="1" dirty="0" smtClean="0"/>
              <a:t>       I fear </a:t>
            </a:r>
            <a:r>
              <a:rPr lang="en-US" dirty="0" smtClean="0"/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39443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3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3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3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3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 autoUpdateAnimBg="0"/>
    </p:bld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76200"/>
            <a:ext cx="63246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 smtClean="0"/>
              <a:t>Chapter 19 Vocabulary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867400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 smtClean="0">
                <a:latin typeface="+mj-lt"/>
              </a:rPr>
              <a:t>ἀκολουθέω</a:t>
            </a:r>
            <a:r>
              <a:rPr lang="en-US" dirty="0" smtClean="0">
                <a:latin typeface="+mj-lt"/>
              </a:rPr>
              <a:t>         </a:t>
            </a:r>
          </a:p>
          <a:p>
            <a:pPr lvl="1" eaLnBrk="1" hangingPunct="1">
              <a:defRPr/>
            </a:pPr>
            <a:r>
              <a:rPr lang="en-US" b="1" dirty="0" smtClean="0">
                <a:latin typeface="+mj-lt"/>
              </a:rPr>
              <a:t>I follow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ἐνώπιον</a:t>
            </a:r>
            <a:r>
              <a:rPr lang="en-US" dirty="0" smtClean="0">
                <a:latin typeface="+mj-lt"/>
              </a:rPr>
              <a:t>         </a:t>
            </a:r>
          </a:p>
          <a:p>
            <a:pPr lvl="1" eaLnBrk="1" hangingPunct="1">
              <a:defRPr/>
            </a:pPr>
            <a:r>
              <a:rPr lang="en-US" b="1" dirty="0" smtClean="0">
                <a:latin typeface="+mj-lt"/>
              </a:rPr>
              <a:t>before</a:t>
            </a:r>
            <a:r>
              <a:rPr lang="en-US" dirty="0" smtClean="0">
                <a:latin typeface="+mj-lt"/>
              </a:rPr>
              <a:t>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θάλασσα</a:t>
            </a:r>
            <a:r>
              <a:rPr lang="en-US" dirty="0" smtClean="0">
                <a:latin typeface="+mj-lt"/>
              </a:rPr>
              <a:t>,  -</a:t>
            </a:r>
            <a:r>
              <a:rPr lang="el-GR" dirty="0" smtClean="0">
                <a:latin typeface="+mj-lt"/>
              </a:rPr>
              <a:t>ης</a:t>
            </a:r>
            <a:r>
              <a:rPr lang="en-US" dirty="0" smtClean="0">
                <a:latin typeface="+mj-lt"/>
              </a:rPr>
              <a:t>, </a:t>
            </a:r>
            <a:r>
              <a:rPr lang="el-GR" dirty="0" smtClean="0">
                <a:latin typeface="+mj-lt"/>
              </a:rPr>
              <a:t>ἡ</a:t>
            </a:r>
            <a:r>
              <a:rPr lang="en-US" dirty="0" smtClean="0">
                <a:latin typeface="+mj-lt"/>
              </a:rPr>
              <a:t>         </a:t>
            </a:r>
          </a:p>
          <a:p>
            <a:pPr lvl="1" eaLnBrk="1" hangingPunct="1">
              <a:defRPr/>
            </a:pPr>
            <a:r>
              <a:rPr lang="en-US" b="1" dirty="0" smtClean="0">
                <a:latin typeface="+mj-lt"/>
              </a:rPr>
              <a:t>sea,  lake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κάθημαι</a:t>
            </a:r>
            <a:r>
              <a:rPr lang="en-US" dirty="0" smtClean="0">
                <a:latin typeface="+mj-lt"/>
              </a:rPr>
              <a:t>         </a:t>
            </a:r>
          </a:p>
          <a:p>
            <a:pPr lvl="1" eaLnBrk="1" hangingPunct="1">
              <a:defRPr/>
            </a:pPr>
            <a:r>
              <a:rPr lang="en-US" b="1" dirty="0" smtClean="0">
                <a:latin typeface="+mj-lt"/>
              </a:rPr>
              <a:t>I sit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καιρός</a:t>
            </a:r>
            <a:r>
              <a:rPr lang="en-US" dirty="0" smtClean="0">
                <a:latin typeface="+mj-lt"/>
              </a:rPr>
              <a:t>,  -</a:t>
            </a:r>
            <a:r>
              <a:rPr lang="el-GR" dirty="0" smtClean="0">
                <a:latin typeface="+mj-lt"/>
              </a:rPr>
              <a:t>οῦ</a:t>
            </a:r>
            <a:r>
              <a:rPr lang="en-US" dirty="0" smtClean="0">
                <a:latin typeface="+mj-lt"/>
              </a:rPr>
              <a:t>,  </a:t>
            </a:r>
            <a:r>
              <a:rPr lang="el-GR" dirty="0" smtClean="0">
                <a:latin typeface="+mj-lt"/>
              </a:rPr>
              <a:t>ὁ </a:t>
            </a:r>
            <a:r>
              <a:rPr lang="en-US" dirty="0" smtClean="0">
                <a:latin typeface="+mj-lt"/>
              </a:rPr>
              <a:t>         </a:t>
            </a:r>
          </a:p>
          <a:p>
            <a:pPr lvl="1" eaLnBrk="1" hangingPunct="1">
              <a:defRPr/>
            </a:pPr>
            <a:r>
              <a:rPr lang="en-US" b="1" dirty="0" smtClean="0">
                <a:latin typeface="+mj-lt"/>
              </a:rPr>
              <a:t>time </a:t>
            </a:r>
          </a:p>
        </p:txBody>
      </p:sp>
    </p:spTree>
    <p:extLst>
      <p:ext uri="{BB962C8B-B14F-4D97-AF65-F5344CB8AC3E}">
        <p14:creationId xmlns:p14="http://schemas.microsoft.com/office/powerpoint/2010/main" val="1380893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76200"/>
            <a:ext cx="60960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 smtClean="0"/>
              <a:t>Chapter 19 Vocabulary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867400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 smtClean="0">
                <a:latin typeface="+mj-lt"/>
              </a:rPr>
              <a:t>οὔτε  </a:t>
            </a:r>
            <a:r>
              <a:rPr lang="en-US" dirty="0" smtClean="0">
                <a:latin typeface="+mj-lt"/>
              </a:rPr>
              <a:t>         </a:t>
            </a:r>
          </a:p>
          <a:p>
            <a:pPr lvl="1" eaLnBrk="1" hangingPunct="1">
              <a:defRPr/>
            </a:pPr>
            <a:r>
              <a:rPr lang="en-US" b="1" dirty="0" smtClean="0">
                <a:latin typeface="+mj-lt"/>
              </a:rPr>
              <a:t>and not, nor, neither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πίπτω  </a:t>
            </a:r>
            <a:r>
              <a:rPr lang="en-US" dirty="0" smtClean="0">
                <a:latin typeface="+mj-lt"/>
              </a:rPr>
              <a:t>         </a:t>
            </a:r>
          </a:p>
          <a:p>
            <a:pPr lvl="1" eaLnBrk="1" hangingPunct="1">
              <a:defRPr/>
            </a:pPr>
            <a:r>
              <a:rPr lang="en-US" b="1" dirty="0" smtClean="0">
                <a:latin typeface="+mj-lt"/>
              </a:rPr>
              <a:t>I fall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πούς</a:t>
            </a:r>
            <a:r>
              <a:rPr lang="en-US" dirty="0" smtClean="0">
                <a:latin typeface="+mj-lt"/>
              </a:rPr>
              <a:t>,  </a:t>
            </a:r>
            <a:r>
              <a:rPr lang="el-GR" dirty="0" smtClean="0">
                <a:latin typeface="+mj-lt"/>
              </a:rPr>
              <a:t>ποδός</a:t>
            </a:r>
            <a:r>
              <a:rPr lang="en-US" dirty="0" smtClean="0">
                <a:latin typeface="+mj-lt"/>
              </a:rPr>
              <a:t>,  </a:t>
            </a:r>
            <a:r>
              <a:rPr lang="el-GR" dirty="0" smtClean="0">
                <a:latin typeface="+mj-lt"/>
              </a:rPr>
              <a:t>ὁ </a:t>
            </a:r>
            <a:r>
              <a:rPr lang="en-US" dirty="0" smtClean="0">
                <a:latin typeface="+mj-lt"/>
              </a:rPr>
              <a:t>         </a:t>
            </a:r>
          </a:p>
          <a:p>
            <a:pPr lvl="1" eaLnBrk="1" hangingPunct="1">
              <a:defRPr/>
            </a:pPr>
            <a:r>
              <a:rPr lang="en-US" b="1" dirty="0" smtClean="0">
                <a:latin typeface="+mj-lt"/>
              </a:rPr>
              <a:t>foot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προσέρχομαι</a:t>
            </a:r>
            <a:r>
              <a:rPr lang="en-US" dirty="0" smtClean="0">
                <a:latin typeface="+mj-lt"/>
              </a:rPr>
              <a:t>         </a:t>
            </a:r>
          </a:p>
          <a:p>
            <a:pPr lvl="1" eaLnBrk="1" hangingPunct="1">
              <a:defRPr/>
            </a:pPr>
            <a:r>
              <a:rPr lang="en-US" b="1" dirty="0" smtClean="0">
                <a:latin typeface="+mj-lt"/>
              </a:rPr>
              <a:t>I come/go to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προσεύχομαι  </a:t>
            </a:r>
            <a:r>
              <a:rPr lang="en-US" dirty="0" smtClean="0">
                <a:latin typeface="+mj-lt"/>
              </a:rPr>
              <a:t>         </a:t>
            </a:r>
          </a:p>
          <a:p>
            <a:pPr lvl="1" eaLnBrk="1" hangingPunct="1">
              <a:defRPr/>
            </a:pPr>
            <a:r>
              <a:rPr lang="en-US" b="1" dirty="0" smtClean="0">
                <a:latin typeface="+mj-lt"/>
              </a:rPr>
              <a:t>I pray </a:t>
            </a:r>
          </a:p>
        </p:txBody>
      </p:sp>
    </p:spTree>
    <p:extLst>
      <p:ext uri="{BB962C8B-B14F-4D97-AF65-F5344CB8AC3E}">
        <p14:creationId xmlns:p14="http://schemas.microsoft.com/office/powerpoint/2010/main" val="3857001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09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09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579438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latin typeface="Times" pitchFamily="18" charset="0"/>
              </a:rPr>
              <a:t>Demonstrative and Relative Pronouns Summary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4582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ἐκεῖνος</a:t>
            </a:r>
            <a:r>
              <a:rPr lang="en-US" dirty="0" smtClean="0">
                <a:cs typeface="Times New Roman" panose="02020603050405020304" pitchFamily="18" charset="0"/>
              </a:rPr>
              <a:t>,      </a:t>
            </a:r>
            <a:r>
              <a:rPr lang="el-GR" dirty="0" smtClean="0">
                <a:cs typeface="Times New Roman" panose="02020603050405020304" pitchFamily="18" charset="0"/>
              </a:rPr>
              <a:t>ἐκείνη</a:t>
            </a:r>
            <a:r>
              <a:rPr lang="en-US" dirty="0" smtClean="0">
                <a:cs typeface="Times New Roman" panose="02020603050405020304" pitchFamily="18" charset="0"/>
              </a:rPr>
              <a:t>,        </a:t>
            </a:r>
            <a:r>
              <a:rPr lang="el-GR" dirty="0" smtClean="0">
                <a:cs typeface="Times New Roman" panose="02020603050405020304" pitchFamily="18" charset="0"/>
              </a:rPr>
              <a:t>ἐκεῖνο</a:t>
            </a:r>
            <a:r>
              <a:rPr lang="en-US" dirty="0" smtClean="0">
                <a:cs typeface="Times New Roman" panose="02020603050405020304" pitchFamily="18" charset="0"/>
              </a:rPr>
              <a:t>  = that</a:t>
            </a:r>
          </a:p>
          <a:p>
            <a:pPr eaLnBrk="1" hangingPunct="1">
              <a:defRPr/>
            </a:pPr>
            <a:r>
              <a:rPr lang="el-GR" dirty="0">
                <a:cs typeface="Times New Roman" panose="02020603050405020304" pitchFamily="18" charset="0"/>
              </a:rPr>
              <a:t> </a:t>
            </a:r>
            <a:r>
              <a:rPr lang="el-GR" dirty="0" smtClean="0">
                <a:cs typeface="Times New Roman" panose="02020603050405020304" pitchFamily="18" charset="0"/>
              </a:rPr>
              <a:t>οὗτος</a:t>
            </a:r>
            <a:r>
              <a:rPr lang="en-US" dirty="0" smtClean="0">
                <a:cs typeface="Times New Roman" panose="02020603050405020304" pitchFamily="18" charset="0"/>
              </a:rPr>
              <a:t>,        </a:t>
            </a:r>
            <a:r>
              <a:rPr lang="el-GR" dirty="0" smtClean="0">
                <a:cs typeface="Times New Roman" panose="02020603050405020304" pitchFamily="18" charset="0"/>
              </a:rPr>
              <a:t>αὕτη</a:t>
            </a:r>
            <a:r>
              <a:rPr lang="en-US" dirty="0" smtClean="0">
                <a:cs typeface="Times New Roman" panose="02020603050405020304" pitchFamily="18" charset="0"/>
              </a:rPr>
              <a:t>,         </a:t>
            </a:r>
            <a:r>
              <a:rPr lang="el-GR" dirty="0" smtClean="0">
                <a:cs typeface="Times New Roman" panose="02020603050405020304" pitchFamily="18" charset="0"/>
              </a:rPr>
              <a:t> τοῦτο</a:t>
            </a:r>
            <a:r>
              <a:rPr lang="en-US" dirty="0" smtClean="0">
                <a:cs typeface="Times New Roman" panose="02020603050405020304" pitchFamily="18" charset="0"/>
              </a:rPr>
              <a:t/>
            </a:r>
            <a:br>
              <a:rPr lang="en-US" dirty="0" smtClean="0">
                <a:cs typeface="Times New Roman" panose="02020603050405020304" pitchFamily="18" charset="0"/>
              </a:rPr>
            </a:br>
            <a:r>
              <a:rPr lang="el-GR" dirty="0" smtClean="0">
                <a:cs typeface="Times New Roman" panose="02020603050405020304" pitchFamily="18" charset="0"/>
              </a:rPr>
              <a:t>τούτου</a:t>
            </a:r>
            <a:r>
              <a:rPr lang="en-US" dirty="0" smtClean="0">
                <a:cs typeface="Times New Roman" panose="02020603050405020304" pitchFamily="18" charset="0"/>
              </a:rPr>
              <a:t>,    </a:t>
            </a:r>
            <a:r>
              <a:rPr lang="el-GR" dirty="0" smtClean="0">
                <a:cs typeface="Times New Roman" panose="02020603050405020304" pitchFamily="18" charset="0"/>
              </a:rPr>
              <a:t>  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l-GR" dirty="0" smtClean="0">
                <a:cs typeface="Times New Roman" panose="02020603050405020304" pitchFamily="18" charset="0"/>
              </a:rPr>
              <a:t>ταύτης</a:t>
            </a:r>
            <a:r>
              <a:rPr lang="en-US" dirty="0" smtClean="0">
                <a:cs typeface="Times New Roman" panose="02020603050405020304" pitchFamily="18" charset="0"/>
              </a:rPr>
              <a:t>,    </a:t>
            </a:r>
            <a:r>
              <a:rPr lang="el-GR" dirty="0" smtClean="0">
                <a:cs typeface="Times New Roman" panose="02020603050405020304" pitchFamily="18" charset="0"/>
              </a:rPr>
              <a:t>  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l-GR" dirty="0" smtClean="0">
                <a:cs typeface="Times New Roman" panose="02020603050405020304" pitchFamily="18" charset="0"/>
              </a:rPr>
              <a:t>τούτου</a:t>
            </a:r>
            <a:r>
              <a:rPr lang="en-US" dirty="0" smtClean="0">
                <a:cs typeface="Times New Roman" panose="02020603050405020304" pitchFamily="18" charset="0"/>
              </a:rPr>
              <a:t> = this</a:t>
            </a:r>
          </a:p>
          <a:p>
            <a:pPr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l-GR" dirty="0" smtClean="0">
                <a:cs typeface="Times New Roman" panose="02020603050405020304" pitchFamily="18" charset="0"/>
              </a:rPr>
              <a:t>ὅς</a:t>
            </a:r>
            <a:r>
              <a:rPr lang="en-US" dirty="0" smtClean="0">
                <a:cs typeface="Times New Roman" panose="02020603050405020304" pitchFamily="18" charset="0"/>
              </a:rPr>
              <a:t>        </a:t>
            </a:r>
            <a:r>
              <a:rPr lang="el-GR" dirty="0" smtClean="0">
                <a:cs typeface="Times New Roman" panose="02020603050405020304" pitchFamily="18" charset="0"/>
              </a:rPr>
              <a:t> ἥ</a:t>
            </a:r>
            <a:r>
              <a:rPr lang="en-US" dirty="0" smtClean="0">
                <a:cs typeface="Times New Roman" panose="02020603050405020304" pitchFamily="18" charset="0"/>
              </a:rPr>
              <a:t>         </a:t>
            </a:r>
            <a:r>
              <a:rPr lang="el-GR" dirty="0" smtClean="0">
                <a:cs typeface="Times New Roman" panose="02020603050405020304" pitchFamily="18" charset="0"/>
              </a:rPr>
              <a:t>ὅ</a:t>
            </a:r>
            <a:r>
              <a:rPr lang="en-US" dirty="0" smtClean="0">
                <a:cs typeface="Times New Roman" panose="02020603050405020304" pitchFamily="18" charset="0"/>
              </a:rPr>
              <a:t>      = Relative (who, which)</a:t>
            </a:r>
            <a:br>
              <a:rPr lang="en-US" dirty="0" smtClean="0">
                <a:cs typeface="Times New Roman" panose="02020603050405020304" pitchFamily="18" charset="0"/>
              </a:rPr>
            </a:b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l-GR" dirty="0" smtClean="0">
                <a:cs typeface="Times New Roman" panose="02020603050405020304" pitchFamily="18" charset="0"/>
              </a:rPr>
              <a:t>οὗ</a:t>
            </a:r>
            <a:r>
              <a:rPr lang="en-US" dirty="0" smtClean="0">
                <a:cs typeface="Times New Roman" panose="02020603050405020304" pitchFamily="18" charset="0"/>
              </a:rPr>
              <a:t>      </a:t>
            </a:r>
            <a:r>
              <a:rPr lang="el-GR" dirty="0" smtClean="0">
                <a:cs typeface="Times New Roman" panose="02020603050405020304" pitchFamily="18" charset="0"/>
              </a:rPr>
              <a:t> 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l-GR" dirty="0" smtClean="0">
                <a:cs typeface="Times New Roman" panose="02020603050405020304" pitchFamily="18" charset="0"/>
              </a:rPr>
              <a:t>ἧς</a:t>
            </a:r>
            <a:r>
              <a:rPr lang="en-US" dirty="0" smtClean="0">
                <a:cs typeface="Times New Roman" panose="02020603050405020304" pitchFamily="18" charset="0"/>
              </a:rPr>
              <a:t>       </a:t>
            </a:r>
            <a:r>
              <a:rPr lang="el-GR" dirty="0" smtClean="0">
                <a:cs typeface="Times New Roman" panose="02020603050405020304" pitchFamily="18" charset="0"/>
              </a:rPr>
              <a:t>οὗ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35862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27088"/>
            <a:ext cx="7772400" cy="708025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 smtClean="0">
                <a:cs typeface="Times New Roman" panose="02020603050405020304" pitchFamily="18" charset="0"/>
              </a:rPr>
              <a:t>Imperfect Active Paradigm of</a:t>
            </a:r>
            <a:r>
              <a:rPr lang="en-US" sz="4000" dirty="0" smtClean="0">
                <a:cs typeface="Times New Roman" panose="02020603050405020304" pitchFamily="18" charset="0"/>
              </a:rPr>
              <a:t> </a:t>
            </a:r>
            <a:r>
              <a:rPr lang="el-GR" sz="4000" dirty="0" smtClean="0">
                <a:cs typeface="Times New Roman" panose="02020603050405020304" pitchFamily="18" charset="0"/>
              </a:rPr>
              <a:t>λύω</a:t>
            </a:r>
            <a:endParaRPr lang="en-US" sz="4000" dirty="0" smtClean="0">
              <a:cs typeface="Times New Roman" panose="02020603050405020304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46275"/>
            <a:ext cx="8256588" cy="49117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cs typeface="Times New Roman" panose="02020603050405020304" pitchFamily="18" charset="0"/>
              </a:rPr>
              <a:t>Chant</a:t>
            </a:r>
            <a:r>
              <a:rPr lang="en-US" sz="2000" dirty="0" smtClean="0">
                <a:cs typeface="Times New Roman" panose="02020603050405020304" pitchFamily="18" charset="0"/>
              </a:rPr>
              <a:t>:    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l-GR" dirty="0" smtClean="0">
                <a:cs typeface="Times New Roman" panose="02020603050405020304" pitchFamily="18" charset="0"/>
              </a:rPr>
              <a:t>ἐλυον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ν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ς</a:t>
            </a:r>
            <a:r>
              <a:rPr lang="en-US" dirty="0" smtClean="0">
                <a:cs typeface="Times New Roman" panose="02020603050405020304" pitchFamily="18" charset="0"/>
              </a:rPr>
              <a:t>,   </a:t>
            </a:r>
            <a:r>
              <a:rPr lang="el-GR" dirty="0" smtClean="0">
                <a:cs typeface="Times New Roman" panose="02020603050405020304" pitchFamily="18" charset="0"/>
              </a:rPr>
              <a:t>ε</a:t>
            </a:r>
            <a:r>
              <a:rPr lang="en-US" dirty="0" smtClean="0">
                <a:cs typeface="Times New Roman" panose="02020603050405020304" pitchFamily="18" charset="0"/>
              </a:rPr>
              <a:t>,     </a:t>
            </a:r>
            <a:r>
              <a:rPr lang="el-GR" dirty="0" smtClean="0">
                <a:cs typeface="Times New Roman" panose="02020603050405020304" pitchFamily="18" charset="0"/>
              </a:rPr>
              <a:t>μεν</a:t>
            </a:r>
            <a:r>
              <a:rPr lang="en-US" dirty="0" smtClean="0">
                <a:cs typeface="Times New Roman" panose="02020603050405020304" pitchFamily="18" charset="0"/>
              </a:rPr>
              <a:t>,   </a:t>
            </a:r>
            <a:r>
              <a:rPr lang="el-GR" dirty="0" smtClean="0">
                <a:cs typeface="Times New Roman" panose="02020603050405020304" pitchFamily="18" charset="0"/>
              </a:rPr>
              <a:t>τε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ν</a:t>
            </a:r>
            <a:r>
              <a:rPr lang="en-US" dirty="0" smtClean="0">
                <a:cs typeface="Times New Roman" panose="02020603050405020304" pitchFamily="18" charset="0"/>
              </a:rPr>
              <a:t>    </a:t>
            </a:r>
            <a:br>
              <a:rPr lang="en-US" dirty="0" smtClean="0">
                <a:cs typeface="Times New Roman" panose="02020603050405020304" pitchFamily="18" charset="0"/>
              </a:rPr>
            </a:br>
            <a:r>
              <a:rPr lang="en-US" dirty="0" smtClean="0">
                <a:cs typeface="Times New Roman" panose="02020603050405020304" pitchFamily="18" charset="0"/>
              </a:rPr>
              <a:t>I was loosing, …</a:t>
            </a:r>
          </a:p>
        </p:txBody>
      </p:sp>
    </p:spTree>
    <p:extLst>
      <p:ext uri="{BB962C8B-B14F-4D97-AF65-F5344CB8AC3E}">
        <p14:creationId xmlns:p14="http://schemas.microsoft.com/office/powerpoint/2010/main" val="4066075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39725"/>
            <a:ext cx="8305800" cy="76835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 dirty="0" smtClean="0">
                <a:cs typeface="Times New Roman" panose="02020603050405020304" pitchFamily="18" charset="0"/>
              </a:rPr>
              <a:t>Imperfect Middle/Passive (IM/PI)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256588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b="1" dirty="0" smtClean="0">
                <a:cs typeface="Times New Roman" panose="02020603050405020304" pitchFamily="18" charset="0"/>
              </a:rPr>
              <a:t>Chant</a:t>
            </a:r>
            <a:r>
              <a:rPr lang="en-US" dirty="0" smtClean="0">
                <a:cs typeface="Times New Roman" panose="02020603050405020304" pitchFamily="18" charset="0"/>
              </a:rPr>
              <a:t>:    </a:t>
            </a:r>
            <a:r>
              <a:rPr lang="el-GR" dirty="0" smtClean="0">
                <a:cs typeface="Times New Roman" panose="02020603050405020304" pitchFamily="18" charset="0"/>
              </a:rPr>
              <a:t>ἐλυόμην</a:t>
            </a:r>
            <a:r>
              <a:rPr lang="en-US" dirty="0" smtClean="0">
                <a:cs typeface="Times New Roman" panose="02020603050405020304" pitchFamily="18" charset="0"/>
              </a:rPr>
              <a:t>  </a:t>
            </a:r>
            <a:br>
              <a:rPr lang="en-US" dirty="0" smtClean="0">
                <a:cs typeface="Times New Roman" panose="02020603050405020304" pitchFamily="18" charset="0"/>
              </a:rPr>
            </a:br>
            <a:r>
              <a:rPr lang="en-US" dirty="0" smtClean="0">
                <a:cs typeface="Times New Roman" panose="02020603050405020304" pitchFamily="18" charset="0"/>
              </a:rPr>
              <a:t>                </a:t>
            </a:r>
            <a:r>
              <a:rPr lang="el-GR" dirty="0" smtClean="0">
                <a:cs typeface="Times New Roman" panose="02020603050405020304" pitchFamily="18" charset="0"/>
              </a:rPr>
              <a:t>ου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ετο</a:t>
            </a:r>
            <a:r>
              <a:rPr lang="en-US" dirty="0" smtClean="0">
                <a:cs typeface="Times New Roman" panose="02020603050405020304" pitchFamily="18" charset="0"/>
              </a:rPr>
              <a:t>,     </a:t>
            </a:r>
            <a:r>
              <a:rPr lang="el-GR" dirty="0" smtClean="0">
                <a:cs typeface="Times New Roman" panose="02020603050405020304" pitchFamily="18" charset="0"/>
              </a:rPr>
              <a:t>ομεθα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εσθε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οντο</a:t>
            </a:r>
            <a:endParaRPr lang="en-US" dirty="0" smtClean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I </a:t>
            </a:r>
            <a:r>
              <a:rPr lang="en-US" sz="2800" b="1" dirty="0">
                <a:cs typeface="Times New Roman" panose="02020603050405020304" pitchFamily="18" charset="0"/>
              </a:rPr>
              <a:t>was being loosed </a:t>
            </a:r>
            <a:endParaRPr lang="en-US" sz="2800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228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 smtClean="0"/>
              <a:t>Second Aorist Active Chant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7772400" cy="4038600"/>
          </a:xfrm>
        </p:spPr>
        <p:txBody>
          <a:bodyPr/>
          <a:lstStyle/>
          <a:p>
            <a:pPr eaLnBrk="1" hangingPunct="1">
              <a:defRPr/>
            </a:pPr>
            <a:r>
              <a:rPr lang="el-GR" altLang="en-US" dirty="0" smtClean="0">
                <a:cs typeface="Times New Roman" panose="02020603050405020304" pitchFamily="18" charset="0"/>
              </a:rPr>
              <a:t>ἔλαβον</a:t>
            </a:r>
            <a:r>
              <a:rPr lang="en-US" altLang="en-US" dirty="0" smtClean="0">
                <a:cs typeface="Times New Roman" panose="02020603050405020304" pitchFamily="18" charset="0"/>
              </a:rPr>
              <a:t/>
            </a:r>
            <a:br>
              <a:rPr lang="en-US" altLang="en-US" dirty="0" smtClean="0">
                <a:cs typeface="Times New Roman" panose="02020603050405020304" pitchFamily="18" charset="0"/>
              </a:rPr>
            </a:br>
            <a:r>
              <a:rPr lang="en-US" altLang="en-US" dirty="0" smtClean="0">
                <a:cs typeface="Times New Roman" panose="02020603050405020304" pitchFamily="18" charset="0"/>
              </a:rPr>
              <a:t>             </a:t>
            </a:r>
            <a:r>
              <a:rPr lang="el-GR" altLang="en-US" dirty="0" smtClean="0">
                <a:cs typeface="Times New Roman" panose="02020603050405020304" pitchFamily="18" charset="0"/>
              </a:rPr>
              <a:t>ν</a:t>
            </a:r>
            <a:r>
              <a:rPr lang="en-US" altLang="en-US" dirty="0" smtClean="0">
                <a:cs typeface="Times New Roman" panose="02020603050405020304" pitchFamily="18" charset="0"/>
              </a:rPr>
              <a:t>,   </a:t>
            </a:r>
            <a:r>
              <a:rPr lang="el-GR" altLang="en-US" dirty="0" smtClean="0">
                <a:cs typeface="Times New Roman" panose="02020603050405020304" pitchFamily="18" charset="0"/>
              </a:rPr>
              <a:t>σ</a:t>
            </a:r>
            <a:r>
              <a:rPr lang="en-US" altLang="en-US" dirty="0" smtClean="0">
                <a:cs typeface="Times New Roman" panose="02020603050405020304" pitchFamily="18" charset="0"/>
              </a:rPr>
              <a:t>,    </a:t>
            </a:r>
            <a:r>
              <a:rPr lang="el-GR" altLang="en-US" dirty="0" smtClean="0">
                <a:cs typeface="Times New Roman" panose="02020603050405020304" pitchFamily="18" charset="0"/>
              </a:rPr>
              <a:t>ε</a:t>
            </a:r>
            <a:r>
              <a:rPr lang="en-US" altLang="en-US" dirty="0" smtClean="0">
                <a:cs typeface="Times New Roman" panose="02020603050405020304" pitchFamily="18" charset="0"/>
              </a:rPr>
              <a:t>,   </a:t>
            </a:r>
            <a:r>
              <a:rPr lang="el-GR" altLang="en-US" dirty="0" smtClean="0">
                <a:cs typeface="Times New Roman" panose="02020603050405020304" pitchFamily="18" charset="0"/>
              </a:rPr>
              <a:t>μεν</a:t>
            </a:r>
            <a:r>
              <a:rPr lang="en-US" altLang="en-US" dirty="0" smtClean="0">
                <a:cs typeface="Times New Roman" panose="02020603050405020304" pitchFamily="18" charset="0"/>
              </a:rPr>
              <a:t>,    </a:t>
            </a:r>
            <a:r>
              <a:rPr lang="el-GR" altLang="en-US" dirty="0" smtClean="0">
                <a:cs typeface="Times New Roman" panose="02020603050405020304" pitchFamily="18" charset="0"/>
              </a:rPr>
              <a:t>τε</a:t>
            </a:r>
            <a:r>
              <a:rPr lang="en-US" altLang="en-US" dirty="0" smtClean="0">
                <a:cs typeface="Times New Roman" panose="02020603050405020304" pitchFamily="18" charset="0"/>
              </a:rPr>
              <a:t>,    </a:t>
            </a:r>
            <a:r>
              <a:rPr lang="el-GR" altLang="en-US" dirty="0" smtClean="0">
                <a:cs typeface="Times New Roman" panose="02020603050405020304" pitchFamily="18" charset="0"/>
              </a:rPr>
              <a:t>ν</a:t>
            </a:r>
            <a:endParaRPr lang="en-US" altLang="en-US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564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133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b="0" smtClean="0"/>
              <a:t>Warm-ups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 smtClean="0"/>
              <a:t>Second Aorist Middle Chant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4582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l-GR" altLang="en-US" dirty="0" smtClean="0">
                <a:cs typeface="Times New Roman" panose="02020603050405020304" pitchFamily="18" charset="0"/>
              </a:rPr>
              <a:t>ἐγενόμην</a:t>
            </a:r>
            <a:r>
              <a:rPr lang="en-US" altLang="en-US" dirty="0" smtClean="0">
                <a:cs typeface="Times New Roman" panose="02020603050405020304" pitchFamily="18" charset="0"/>
              </a:rPr>
              <a:t/>
            </a:r>
            <a:br>
              <a:rPr lang="en-US" altLang="en-US" dirty="0" smtClean="0">
                <a:cs typeface="Times New Roman" panose="02020603050405020304" pitchFamily="18" charset="0"/>
              </a:rPr>
            </a:br>
            <a:r>
              <a:rPr lang="en-US" altLang="en-US" dirty="0" smtClean="0">
                <a:cs typeface="Times New Roman" panose="02020603050405020304" pitchFamily="18" charset="0"/>
              </a:rPr>
              <a:t>            -</a:t>
            </a:r>
            <a:r>
              <a:rPr lang="el-GR" altLang="en-US" dirty="0" smtClean="0">
                <a:cs typeface="Times New Roman" panose="02020603050405020304" pitchFamily="18" charset="0"/>
              </a:rPr>
              <a:t>ου</a:t>
            </a:r>
            <a:r>
              <a:rPr lang="en-US" altLang="en-US" dirty="0" smtClean="0">
                <a:cs typeface="Times New Roman" panose="02020603050405020304" pitchFamily="18" charset="0"/>
              </a:rPr>
              <a:t>,  -</a:t>
            </a:r>
            <a:r>
              <a:rPr lang="el-GR" altLang="en-US" dirty="0" smtClean="0">
                <a:cs typeface="Times New Roman" panose="02020603050405020304" pitchFamily="18" charset="0"/>
              </a:rPr>
              <a:t>ετο</a:t>
            </a:r>
            <a:r>
              <a:rPr lang="en-US" altLang="en-US" dirty="0" smtClean="0">
                <a:cs typeface="Times New Roman" panose="02020603050405020304" pitchFamily="18" charset="0"/>
              </a:rPr>
              <a:t>,     -</a:t>
            </a:r>
            <a:r>
              <a:rPr lang="el-GR" altLang="en-US" dirty="0" smtClean="0">
                <a:cs typeface="Times New Roman" panose="02020603050405020304" pitchFamily="18" charset="0"/>
              </a:rPr>
              <a:t>ομεθα</a:t>
            </a:r>
            <a:r>
              <a:rPr lang="en-US" altLang="en-US" dirty="0" smtClean="0">
                <a:cs typeface="Times New Roman" panose="02020603050405020304" pitchFamily="18" charset="0"/>
              </a:rPr>
              <a:t>,  -</a:t>
            </a:r>
            <a:r>
              <a:rPr lang="el-GR" altLang="en-US" dirty="0" smtClean="0">
                <a:cs typeface="Times New Roman" panose="02020603050405020304" pitchFamily="18" charset="0"/>
              </a:rPr>
              <a:t>εσθε</a:t>
            </a:r>
            <a:r>
              <a:rPr lang="en-US" altLang="en-US" dirty="0" smtClean="0">
                <a:cs typeface="Times New Roman" panose="02020603050405020304" pitchFamily="18" charset="0"/>
              </a:rPr>
              <a:t>,  -</a:t>
            </a:r>
            <a:r>
              <a:rPr lang="el-GR" altLang="en-US" dirty="0" smtClean="0">
                <a:cs typeface="Times New Roman" panose="02020603050405020304" pitchFamily="18" charset="0"/>
              </a:rPr>
              <a:t>οντο</a:t>
            </a:r>
            <a:endParaRPr lang="en-US" altLang="en-US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176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27088"/>
            <a:ext cx="7772400" cy="7080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 b="1" dirty="0" smtClean="0">
                <a:cs typeface="Times New Roman" panose="02020603050405020304" pitchFamily="18" charset="0"/>
              </a:rPr>
              <a:t>Aorist Stem Changes -- 8 to know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altLang="en-US" dirty="0" smtClean="0">
                <a:cs typeface="Times New Roman" pitchFamily="18" charset="0"/>
              </a:rPr>
              <a:t>ἔρχομαι</a:t>
            </a:r>
            <a:r>
              <a:rPr lang="en-US" altLang="en-US" dirty="0" smtClean="0">
                <a:cs typeface="Times New Roman" pitchFamily="18" charset="0"/>
              </a:rPr>
              <a:t>  ==  </a:t>
            </a:r>
            <a:r>
              <a:rPr lang="el-GR" altLang="en-US" dirty="0" smtClean="0">
                <a:cs typeface="Times New Roman" pitchFamily="18" charset="0"/>
              </a:rPr>
              <a:t>ἦλθον</a:t>
            </a:r>
            <a:r>
              <a:rPr lang="en-US" altLang="en-US" dirty="0" smtClean="0">
                <a:cs typeface="Times New Roman" pitchFamily="18" charset="0"/>
              </a:rPr>
              <a:t>   </a:t>
            </a:r>
            <a:r>
              <a:rPr lang="en-US" altLang="en-US" b="1" dirty="0" smtClean="0">
                <a:cs typeface="Times New Roman" pitchFamily="18" charset="0"/>
              </a:rPr>
              <a:t>(I came, went)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altLang="en-US" dirty="0" smtClean="0">
                <a:cs typeface="Times New Roman" pitchFamily="18" charset="0"/>
              </a:rPr>
              <a:t>βλέπω</a:t>
            </a:r>
            <a:r>
              <a:rPr lang="en-US" altLang="en-US" dirty="0" smtClean="0">
                <a:cs typeface="Times New Roman" pitchFamily="18" charset="0"/>
              </a:rPr>
              <a:t>  ==  </a:t>
            </a:r>
            <a:r>
              <a:rPr lang="el-GR" altLang="en-US" dirty="0" smtClean="0">
                <a:cs typeface="Times New Roman" pitchFamily="18" charset="0"/>
              </a:rPr>
              <a:t>εἶδον</a:t>
            </a:r>
            <a:r>
              <a:rPr lang="en-US" altLang="en-US" dirty="0" smtClean="0">
                <a:cs typeface="Times New Roman" pitchFamily="18" charset="0"/>
              </a:rPr>
              <a:t>  </a:t>
            </a:r>
            <a:r>
              <a:rPr lang="en-US" altLang="en-US" b="1" dirty="0" smtClean="0">
                <a:cs typeface="Times New Roman" pitchFamily="18" charset="0"/>
              </a:rPr>
              <a:t>(I saw)</a:t>
            </a:r>
            <a:r>
              <a:rPr lang="en-US" altLang="en-US" dirty="0" smtClean="0"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altLang="en-US" dirty="0" smtClean="0">
                <a:cs typeface="Times New Roman" pitchFamily="18" charset="0"/>
              </a:rPr>
              <a:t>λέγω</a:t>
            </a:r>
            <a:r>
              <a:rPr lang="en-US" altLang="en-US" dirty="0" smtClean="0">
                <a:cs typeface="Times New Roman" pitchFamily="18" charset="0"/>
              </a:rPr>
              <a:t>  ==  </a:t>
            </a:r>
            <a:r>
              <a:rPr lang="el-GR" altLang="en-US" dirty="0" smtClean="0">
                <a:cs typeface="Times New Roman" pitchFamily="18" charset="0"/>
              </a:rPr>
              <a:t>εἶπον</a:t>
            </a:r>
            <a:r>
              <a:rPr lang="en-US" altLang="en-US" dirty="0" smtClean="0">
                <a:cs typeface="Times New Roman" pitchFamily="18" charset="0"/>
              </a:rPr>
              <a:t>  </a:t>
            </a:r>
            <a:r>
              <a:rPr lang="en-US" altLang="en-US" b="1" dirty="0" smtClean="0">
                <a:cs typeface="Times New Roman" pitchFamily="18" charset="0"/>
              </a:rPr>
              <a:t>(I said) </a:t>
            </a:r>
            <a:r>
              <a:rPr lang="en-US" altLang="en-US" dirty="0" smtClean="0"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altLang="en-US" dirty="0" smtClean="0">
                <a:cs typeface="Times New Roman" pitchFamily="18" charset="0"/>
              </a:rPr>
              <a:t>γίνομαι</a:t>
            </a:r>
            <a:r>
              <a:rPr lang="en-US" altLang="en-US" dirty="0" smtClean="0">
                <a:cs typeface="Times New Roman" pitchFamily="18" charset="0"/>
              </a:rPr>
              <a:t>  ==  </a:t>
            </a:r>
            <a:r>
              <a:rPr lang="el-GR" altLang="en-US" dirty="0" smtClean="0">
                <a:cs typeface="Times New Roman" pitchFamily="18" charset="0"/>
              </a:rPr>
              <a:t>ἐγενόμην</a:t>
            </a:r>
            <a:r>
              <a:rPr lang="en-US" altLang="en-US" dirty="0" smtClean="0">
                <a:cs typeface="Times New Roman" pitchFamily="18" charset="0"/>
              </a:rPr>
              <a:t>  </a:t>
            </a:r>
            <a:r>
              <a:rPr lang="en-US" altLang="en-US" b="1" dirty="0" smtClean="0">
                <a:cs typeface="Times New Roman" pitchFamily="18" charset="0"/>
              </a:rPr>
              <a:t>(I became)</a:t>
            </a:r>
            <a:r>
              <a:rPr lang="en-US" altLang="en-US" dirty="0" smtClean="0"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altLang="en-US" dirty="0" smtClean="0">
                <a:cs typeface="Times New Roman" pitchFamily="18" charset="0"/>
              </a:rPr>
              <a:t>γινώσκω</a:t>
            </a:r>
            <a:r>
              <a:rPr lang="en-US" altLang="en-US" dirty="0" smtClean="0">
                <a:cs typeface="Times New Roman" pitchFamily="18" charset="0"/>
              </a:rPr>
              <a:t> == </a:t>
            </a:r>
            <a:r>
              <a:rPr lang="el-GR" altLang="en-US" dirty="0" smtClean="0">
                <a:cs typeface="Times New Roman" pitchFamily="18" charset="0"/>
              </a:rPr>
              <a:t>ἔγνων</a:t>
            </a:r>
            <a:r>
              <a:rPr lang="en-US" altLang="en-US" dirty="0" smtClean="0">
                <a:cs typeface="Times New Roman" pitchFamily="18" charset="0"/>
              </a:rPr>
              <a:t>  </a:t>
            </a:r>
            <a:r>
              <a:rPr lang="en-US" altLang="en-US" b="1" dirty="0" smtClean="0">
                <a:cs typeface="Times New Roman" pitchFamily="18" charset="0"/>
              </a:rPr>
              <a:t>(I knew)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altLang="en-US" dirty="0" smtClean="0">
                <a:cs typeface="Times New Roman" pitchFamily="18" charset="0"/>
              </a:rPr>
              <a:t>ἔχω</a:t>
            </a:r>
            <a:r>
              <a:rPr lang="en-US" altLang="en-US" dirty="0" smtClean="0">
                <a:cs typeface="Times New Roman" pitchFamily="18" charset="0"/>
              </a:rPr>
              <a:t> ==  </a:t>
            </a:r>
            <a:r>
              <a:rPr lang="el-GR" altLang="en-US" dirty="0" smtClean="0">
                <a:cs typeface="Times New Roman" pitchFamily="18" charset="0"/>
              </a:rPr>
              <a:t>ἔσχον</a:t>
            </a:r>
            <a:r>
              <a:rPr lang="en-US" altLang="en-US" dirty="0" smtClean="0">
                <a:cs typeface="Times New Roman" pitchFamily="18" charset="0"/>
              </a:rPr>
              <a:t>  </a:t>
            </a:r>
            <a:r>
              <a:rPr lang="en-US" altLang="en-US" b="1" dirty="0" smtClean="0">
                <a:cs typeface="Times New Roman" pitchFamily="18" charset="0"/>
              </a:rPr>
              <a:t>( I had) </a:t>
            </a:r>
            <a:r>
              <a:rPr lang="en-US" altLang="en-US" dirty="0" smtClean="0"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altLang="en-US" dirty="0" smtClean="0">
                <a:cs typeface="Times New Roman" pitchFamily="18" charset="0"/>
              </a:rPr>
              <a:t>λαμβάνω</a:t>
            </a:r>
            <a:r>
              <a:rPr lang="en-US" altLang="en-US" dirty="0" smtClean="0">
                <a:cs typeface="Times New Roman" pitchFamily="18" charset="0"/>
              </a:rPr>
              <a:t> ==  </a:t>
            </a:r>
            <a:r>
              <a:rPr lang="el-GR" altLang="en-US" dirty="0" smtClean="0">
                <a:cs typeface="Times New Roman" pitchFamily="18" charset="0"/>
              </a:rPr>
              <a:t>ἔλαβον</a:t>
            </a:r>
            <a:r>
              <a:rPr lang="en-US" altLang="en-US" dirty="0" smtClean="0">
                <a:cs typeface="Times New Roman" pitchFamily="18" charset="0"/>
              </a:rPr>
              <a:t>  </a:t>
            </a:r>
            <a:r>
              <a:rPr lang="en-US" altLang="en-US" b="1" dirty="0" smtClean="0">
                <a:cs typeface="Times New Roman" pitchFamily="18" charset="0"/>
              </a:rPr>
              <a:t>(I took)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altLang="en-US" dirty="0" smtClean="0">
                <a:cs typeface="Times New Roman" pitchFamily="18" charset="0"/>
              </a:rPr>
              <a:t>εὑρίσκω </a:t>
            </a:r>
            <a:r>
              <a:rPr lang="en-US" altLang="en-US" dirty="0" smtClean="0">
                <a:cs typeface="Times New Roman" pitchFamily="18" charset="0"/>
              </a:rPr>
              <a:t> ==  </a:t>
            </a:r>
            <a:r>
              <a:rPr lang="el-GR" altLang="en-US" dirty="0" smtClean="0">
                <a:cs typeface="Times New Roman" pitchFamily="18" charset="0"/>
              </a:rPr>
              <a:t>εὗρον</a:t>
            </a:r>
            <a:r>
              <a:rPr lang="en-US" altLang="en-US" dirty="0" smtClean="0">
                <a:cs typeface="Times New Roman" pitchFamily="18" charset="0"/>
              </a:rPr>
              <a:t>  </a:t>
            </a:r>
            <a:r>
              <a:rPr lang="en-US" altLang="en-US" b="1" dirty="0" smtClean="0">
                <a:cs typeface="Times New Roman" pitchFamily="18" charset="0"/>
              </a:rPr>
              <a:t>(I found) </a:t>
            </a:r>
            <a:r>
              <a:rPr lang="en-US" altLang="en-US" dirty="0" smtClean="0"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b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76321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3050"/>
            <a:ext cx="7772400" cy="64135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smtClean="0"/>
              <a:t>1st Aorist Active Paradigm 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334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cs typeface="Times New Roman" panose="02020603050405020304" pitchFamily="18" charset="0"/>
              </a:rPr>
              <a:t>Learn: </a:t>
            </a:r>
            <a:r>
              <a:rPr lang="el-GR" sz="2400" b="1" dirty="0">
                <a:cs typeface="Times New Roman" panose="02020603050405020304" pitchFamily="18" charset="0"/>
              </a:rPr>
              <a:t> </a:t>
            </a:r>
            <a:r>
              <a:rPr lang="el-GR" sz="4000" dirty="0" smtClean="0">
                <a:cs typeface="Times New Roman" panose="02020603050405020304" pitchFamily="18" charset="0"/>
              </a:rPr>
              <a:t>ἔλυσα</a:t>
            </a:r>
            <a:r>
              <a:rPr lang="en-US" sz="4000" dirty="0" smtClean="0">
                <a:cs typeface="Times New Roman" panose="02020603050405020304" pitchFamily="18" charset="0"/>
              </a:rPr>
              <a:t>:  I loosed…  </a:t>
            </a:r>
            <a:br>
              <a:rPr lang="en-US" sz="4000" dirty="0" smtClean="0">
                <a:cs typeface="Times New Roman" panose="02020603050405020304" pitchFamily="18" charset="0"/>
              </a:rPr>
            </a:br>
            <a:r>
              <a:rPr lang="en-US" sz="4000" dirty="0" smtClean="0">
                <a:cs typeface="Times New Roman" panose="02020603050405020304" pitchFamily="18" charset="0"/>
              </a:rPr>
              <a:t>         --,  </a:t>
            </a:r>
            <a:r>
              <a:rPr lang="el-GR" sz="4000" dirty="0" smtClean="0">
                <a:cs typeface="Times New Roman" panose="02020603050405020304" pitchFamily="18" charset="0"/>
              </a:rPr>
              <a:t>ς</a:t>
            </a:r>
            <a:r>
              <a:rPr lang="en-US" sz="4000" dirty="0" smtClean="0">
                <a:cs typeface="Times New Roman" panose="02020603050405020304" pitchFamily="18" charset="0"/>
              </a:rPr>
              <a:t>,  </a:t>
            </a:r>
            <a:r>
              <a:rPr lang="el-GR" sz="4000" dirty="0" smtClean="0">
                <a:cs typeface="Times New Roman" panose="02020603050405020304" pitchFamily="18" charset="0"/>
              </a:rPr>
              <a:t>ε</a:t>
            </a:r>
            <a:r>
              <a:rPr lang="en-US" sz="4000" dirty="0" smtClean="0">
                <a:cs typeface="Times New Roman" panose="02020603050405020304" pitchFamily="18" charset="0"/>
              </a:rPr>
              <a:t>,       </a:t>
            </a:r>
            <a:r>
              <a:rPr lang="el-GR" sz="4000" dirty="0" smtClean="0">
                <a:cs typeface="Times New Roman" panose="02020603050405020304" pitchFamily="18" charset="0"/>
              </a:rPr>
              <a:t>μεν</a:t>
            </a:r>
            <a:r>
              <a:rPr lang="en-US" sz="4000" dirty="0" smtClean="0">
                <a:cs typeface="Times New Roman" panose="02020603050405020304" pitchFamily="18" charset="0"/>
              </a:rPr>
              <a:t>,   </a:t>
            </a:r>
            <a:r>
              <a:rPr lang="el-GR" sz="4000" dirty="0" smtClean="0">
                <a:cs typeface="Times New Roman" panose="02020603050405020304" pitchFamily="18" charset="0"/>
              </a:rPr>
              <a:t>τε</a:t>
            </a:r>
            <a:r>
              <a:rPr lang="en-US" sz="4000" dirty="0" smtClean="0">
                <a:cs typeface="Times New Roman" panose="02020603050405020304" pitchFamily="18" charset="0"/>
              </a:rPr>
              <a:t>,   </a:t>
            </a:r>
            <a:r>
              <a:rPr lang="el-GR" sz="4000" dirty="0" smtClean="0">
                <a:cs typeface="Times New Roman" panose="02020603050405020304" pitchFamily="18" charset="0"/>
              </a:rPr>
              <a:t>ν</a:t>
            </a:r>
            <a:endParaRPr lang="en-US" sz="4000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11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76200"/>
            <a:ext cx="7772400" cy="64135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smtClean="0"/>
              <a:t>1st Aorist Middle Paradigm 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534400" cy="5715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cs typeface="Times New Roman" panose="02020603050405020304" pitchFamily="18" charset="0"/>
              </a:rPr>
              <a:t>Learn:</a:t>
            </a:r>
            <a:r>
              <a:rPr lang="en-US" sz="2400" b="1" dirty="0" smtClean="0">
                <a:cs typeface="Times New Roman" panose="02020603050405020304" pitchFamily="18" charset="0"/>
              </a:rPr>
              <a:t>  </a:t>
            </a:r>
            <a:r>
              <a:rPr lang="el-GR" sz="4000" dirty="0" smtClean="0">
                <a:cs typeface="Times New Roman" panose="02020603050405020304" pitchFamily="18" charset="0"/>
              </a:rPr>
              <a:t>ἐλυσάμην</a:t>
            </a:r>
            <a:r>
              <a:rPr lang="en-US" sz="4000" dirty="0" smtClean="0">
                <a:cs typeface="Times New Roman" panose="02020603050405020304" pitchFamily="18" charset="0"/>
              </a:rPr>
              <a:t>:  I loosed for myself</a:t>
            </a:r>
            <a:br>
              <a:rPr lang="en-US" sz="4000" dirty="0" smtClean="0">
                <a:cs typeface="Times New Roman" panose="02020603050405020304" pitchFamily="18" charset="0"/>
              </a:rPr>
            </a:br>
            <a:r>
              <a:rPr lang="en-US" sz="4000" dirty="0" smtClean="0">
                <a:cs typeface="Times New Roman" panose="02020603050405020304" pitchFamily="18" charset="0"/>
              </a:rPr>
              <a:t>  -</a:t>
            </a:r>
            <a:r>
              <a:rPr lang="el-GR" sz="4000" dirty="0" smtClean="0">
                <a:cs typeface="Times New Roman" panose="02020603050405020304" pitchFamily="18" charset="0"/>
              </a:rPr>
              <a:t>ω</a:t>
            </a:r>
            <a:r>
              <a:rPr lang="en-US" sz="4000" dirty="0" smtClean="0">
                <a:cs typeface="Times New Roman" panose="02020603050405020304" pitchFamily="18" charset="0"/>
              </a:rPr>
              <a:t>,  -</a:t>
            </a:r>
            <a:r>
              <a:rPr lang="el-GR" sz="4000" dirty="0" smtClean="0">
                <a:cs typeface="Times New Roman" panose="02020603050405020304" pitchFamily="18" charset="0"/>
              </a:rPr>
              <a:t>ατο</a:t>
            </a:r>
            <a:r>
              <a:rPr lang="en-US" sz="4000" dirty="0" smtClean="0">
                <a:cs typeface="Times New Roman" panose="02020603050405020304" pitchFamily="18" charset="0"/>
              </a:rPr>
              <a:t>,    -</a:t>
            </a:r>
            <a:r>
              <a:rPr lang="el-GR" sz="4000" dirty="0" smtClean="0">
                <a:cs typeface="Times New Roman" panose="02020603050405020304" pitchFamily="18" charset="0"/>
              </a:rPr>
              <a:t>αμεθα</a:t>
            </a:r>
            <a:r>
              <a:rPr lang="en-US" sz="4000" dirty="0" smtClean="0">
                <a:cs typeface="Times New Roman" panose="02020603050405020304" pitchFamily="18" charset="0"/>
              </a:rPr>
              <a:t>,  -</a:t>
            </a:r>
            <a:r>
              <a:rPr lang="el-GR" sz="4000" dirty="0" smtClean="0">
                <a:cs typeface="Times New Roman" panose="02020603050405020304" pitchFamily="18" charset="0"/>
              </a:rPr>
              <a:t>ασθε</a:t>
            </a:r>
            <a:r>
              <a:rPr lang="en-US" sz="4000" dirty="0" smtClean="0">
                <a:cs typeface="Times New Roman" panose="02020603050405020304" pitchFamily="18" charset="0"/>
              </a:rPr>
              <a:t>,  -</a:t>
            </a:r>
            <a:r>
              <a:rPr lang="el-GR" sz="4000" dirty="0" smtClean="0">
                <a:cs typeface="Times New Roman" panose="02020603050405020304" pitchFamily="18" charset="0"/>
              </a:rPr>
              <a:t>αντο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81638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3820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 b="1" dirty="0" smtClean="0"/>
              <a:t>Chanting the Present </a:t>
            </a:r>
            <a:r>
              <a:rPr lang="en-US" altLang="en-US" sz="4000" b="1" dirty="0" err="1" smtClean="0"/>
              <a:t>Particple</a:t>
            </a:r>
            <a:r>
              <a:rPr lang="en-US" altLang="en-US" sz="4000" b="1" dirty="0" smtClean="0"/>
              <a:t> Chant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88392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latin typeface="+mj-lt"/>
              </a:rPr>
              <a:t>Present  Active:  </a:t>
            </a:r>
            <a:r>
              <a:rPr lang="en-US" b="1" dirty="0" err="1" smtClean="0">
                <a:latin typeface="+mj-lt"/>
              </a:rPr>
              <a:t>ptc</a:t>
            </a:r>
            <a:r>
              <a:rPr lang="en-US" b="1" dirty="0" smtClean="0">
                <a:latin typeface="+mj-lt"/>
              </a:rPr>
              <a:t> = participle </a:t>
            </a:r>
          </a:p>
          <a:p>
            <a:pPr eaLnBrk="1" hangingPunct="1">
              <a:defRPr/>
            </a:pPr>
            <a:r>
              <a:rPr lang="en-US" b="1" dirty="0" smtClean="0">
                <a:latin typeface="+mj-lt"/>
              </a:rPr>
              <a:t>Nom</a:t>
            </a:r>
            <a:r>
              <a:rPr lang="en-US" dirty="0" smtClean="0">
                <a:latin typeface="+mj-lt"/>
              </a:rPr>
              <a:t>.       </a:t>
            </a:r>
            <a:r>
              <a:rPr lang="el-GR" dirty="0" smtClean="0">
                <a:latin typeface="+mj-lt"/>
              </a:rPr>
              <a:t>λύων  </a:t>
            </a:r>
            <a:r>
              <a:rPr lang="en-US" dirty="0" smtClean="0">
                <a:latin typeface="+mj-lt"/>
              </a:rPr>
              <a:t>          </a:t>
            </a:r>
            <a:r>
              <a:rPr lang="el-GR" dirty="0" smtClean="0">
                <a:latin typeface="+mj-lt"/>
              </a:rPr>
              <a:t>λύουσα  </a:t>
            </a:r>
            <a:r>
              <a:rPr lang="en-US" dirty="0" smtClean="0">
                <a:latin typeface="+mj-lt"/>
              </a:rPr>
              <a:t>       </a:t>
            </a:r>
            <a:r>
              <a:rPr lang="el-GR" dirty="0" smtClean="0">
                <a:latin typeface="+mj-lt"/>
              </a:rPr>
              <a:t>λῦον</a:t>
            </a:r>
            <a:r>
              <a:rPr lang="en-US" dirty="0" smtClean="0">
                <a:latin typeface="+mj-lt"/>
              </a:rPr>
              <a:t/>
            </a:r>
            <a:br>
              <a:rPr lang="en-US" dirty="0" smtClean="0">
                <a:latin typeface="+mj-lt"/>
              </a:rPr>
            </a:br>
            <a:r>
              <a:rPr lang="en-US" b="1" dirty="0" smtClean="0">
                <a:latin typeface="+mj-lt"/>
              </a:rPr>
              <a:t>Gen</a:t>
            </a:r>
            <a:r>
              <a:rPr lang="en-US" dirty="0" smtClean="0">
                <a:latin typeface="+mj-lt"/>
              </a:rPr>
              <a:t>.        </a:t>
            </a:r>
            <a:r>
              <a:rPr lang="el-GR" dirty="0" smtClean="0">
                <a:latin typeface="+mj-lt"/>
              </a:rPr>
              <a:t>λύοντος   </a:t>
            </a:r>
            <a:r>
              <a:rPr lang="en-US" dirty="0" smtClean="0">
                <a:latin typeface="+mj-lt"/>
              </a:rPr>
              <a:t>     </a:t>
            </a:r>
            <a:r>
              <a:rPr lang="el-GR" dirty="0" smtClean="0">
                <a:latin typeface="+mj-lt"/>
              </a:rPr>
              <a:t>λύουσης </a:t>
            </a:r>
            <a:r>
              <a:rPr lang="en-US" dirty="0" smtClean="0">
                <a:latin typeface="+mj-lt"/>
              </a:rPr>
              <a:t>      </a:t>
            </a:r>
            <a:r>
              <a:rPr lang="el-GR" dirty="0" smtClean="0">
                <a:latin typeface="+mj-lt"/>
              </a:rPr>
              <a:t>λύοντος</a:t>
            </a:r>
            <a:endParaRPr lang="en-US" dirty="0" smtClean="0">
              <a:latin typeface="+mj-lt"/>
            </a:endParaRPr>
          </a:p>
          <a:p>
            <a:pPr eaLnBrk="1" hangingPunct="1">
              <a:defRPr/>
            </a:pPr>
            <a:r>
              <a:rPr lang="en-US" b="1" dirty="0" smtClean="0">
                <a:latin typeface="+mj-lt"/>
              </a:rPr>
              <a:t>Present  Middle/Passive</a:t>
            </a:r>
          </a:p>
          <a:p>
            <a:pPr eaLnBrk="1" hangingPunct="1">
              <a:defRPr/>
            </a:pPr>
            <a:r>
              <a:rPr lang="en-US" b="1" dirty="0" smtClean="0">
                <a:latin typeface="+mj-lt"/>
              </a:rPr>
              <a:t>Nom</a:t>
            </a:r>
            <a:r>
              <a:rPr lang="en-US" dirty="0" smtClean="0">
                <a:latin typeface="+mj-lt"/>
              </a:rPr>
              <a:t>.       </a:t>
            </a:r>
            <a:r>
              <a:rPr lang="el-GR" dirty="0" smtClean="0">
                <a:latin typeface="+mj-lt"/>
              </a:rPr>
              <a:t>λυόμενος</a:t>
            </a:r>
            <a:r>
              <a:rPr lang="en-US" dirty="0" smtClean="0">
                <a:latin typeface="+mj-lt"/>
              </a:rPr>
              <a:t>    </a:t>
            </a:r>
            <a:r>
              <a:rPr lang="el-GR" dirty="0" smtClean="0">
                <a:latin typeface="+mj-lt"/>
              </a:rPr>
              <a:t>  </a:t>
            </a:r>
            <a:r>
              <a:rPr lang="en-US" dirty="0" smtClean="0">
                <a:latin typeface="+mj-lt"/>
              </a:rPr>
              <a:t>  </a:t>
            </a:r>
            <a:r>
              <a:rPr lang="el-GR" dirty="0" smtClean="0">
                <a:latin typeface="+mj-lt"/>
              </a:rPr>
              <a:t>λυομένη</a:t>
            </a:r>
            <a:r>
              <a:rPr lang="en-US" dirty="0" smtClean="0">
                <a:latin typeface="+mj-lt"/>
              </a:rPr>
              <a:t>   </a:t>
            </a:r>
            <a:r>
              <a:rPr lang="el-GR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     </a:t>
            </a:r>
            <a:r>
              <a:rPr lang="el-GR" dirty="0" smtClean="0">
                <a:latin typeface="+mj-lt"/>
              </a:rPr>
              <a:t>λυόμενον</a:t>
            </a:r>
            <a:r>
              <a:rPr lang="en-US" dirty="0" smtClean="0">
                <a:latin typeface="+mj-lt"/>
              </a:rPr>
              <a:t/>
            </a:r>
            <a:br>
              <a:rPr lang="en-US" dirty="0" smtClean="0">
                <a:latin typeface="+mj-lt"/>
              </a:rPr>
            </a:br>
            <a:r>
              <a:rPr lang="en-US" b="1" dirty="0" smtClean="0">
                <a:latin typeface="+mj-lt"/>
              </a:rPr>
              <a:t>Gen</a:t>
            </a:r>
            <a:r>
              <a:rPr lang="en-US" dirty="0" smtClean="0">
                <a:latin typeface="+mj-lt"/>
              </a:rPr>
              <a:t>.        </a:t>
            </a:r>
            <a:r>
              <a:rPr lang="el-GR" dirty="0" smtClean="0">
                <a:latin typeface="+mj-lt"/>
              </a:rPr>
              <a:t>λυομένου</a:t>
            </a:r>
            <a:r>
              <a:rPr lang="en-US" dirty="0" smtClean="0">
                <a:latin typeface="+mj-lt"/>
              </a:rPr>
              <a:t> </a:t>
            </a:r>
            <a:r>
              <a:rPr lang="el-GR" dirty="0" smtClean="0">
                <a:latin typeface="+mj-lt"/>
              </a:rPr>
              <a:t>  </a:t>
            </a:r>
            <a:r>
              <a:rPr lang="en-US" dirty="0" smtClean="0">
                <a:latin typeface="+mj-lt"/>
              </a:rPr>
              <a:t>     </a:t>
            </a:r>
            <a:r>
              <a:rPr lang="el-GR" dirty="0" smtClean="0">
                <a:latin typeface="+mj-lt"/>
              </a:rPr>
              <a:t>λυομένης</a:t>
            </a:r>
            <a:r>
              <a:rPr lang="en-US" dirty="0" smtClean="0">
                <a:latin typeface="+mj-lt"/>
              </a:rPr>
              <a:t>    </a:t>
            </a:r>
            <a:r>
              <a:rPr lang="el-GR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  </a:t>
            </a:r>
            <a:r>
              <a:rPr lang="el-GR" dirty="0" smtClean="0">
                <a:latin typeface="+mj-lt"/>
              </a:rPr>
              <a:t>λυομένου</a:t>
            </a:r>
            <a:endParaRPr lang="en-US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08362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457200"/>
            <a:ext cx="7772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 dirty="0" smtClean="0"/>
              <a:t>Aorist Participle Chant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839200" cy="4876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+mj-lt"/>
              </a:rPr>
              <a:t>First Aorist Active    3-1-3 (chant)</a:t>
            </a:r>
          </a:p>
          <a:p>
            <a:pPr eaLnBrk="1" hangingPunct="1">
              <a:defRPr/>
            </a:pPr>
            <a:r>
              <a:rPr lang="en-US" dirty="0" smtClean="0">
                <a:latin typeface="+mj-lt"/>
              </a:rPr>
              <a:t>Nom.     </a:t>
            </a:r>
            <a:r>
              <a:rPr lang="el-GR" dirty="0" smtClean="0">
                <a:latin typeface="+mj-lt"/>
              </a:rPr>
              <a:t>λύσας </a:t>
            </a:r>
            <a:r>
              <a:rPr lang="en-US" dirty="0" smtClean="0">
                <a:latin typeface="+mj-lt"/>
              </a:rPr>
              <a:t>   </a:t>
            </a:r>
            <a:r>
              <a:rPr lang="el-GR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       </a:t>
            </a:r>
            <a:r>
              <a:rPr lang="el-GR" dirty="0" smtClean="0">
                <a:latin typeface="+mj-lt"/>
              </a:rPr>
              <a:t>λύσασα    </a:t>
            </a:r>
            <a:r>
              <a:rPr lang="en-US" dirty="0" smtClean="0">
                <a:latin typeface="+mj-lt"/>
              </a:rPr>
              <a:t>     </a:t>
            </a:r>
            <a:r>
              <a:rPr lang="el-GR" dirty="0" smtClean="0">
                <a:latin typeface="+mj-lt"/>
              </a:rPr>
              <a:t>λύσαν</a:t>
            </a:r>
            <a:r>
              <a:rPr lang="en-US" dirty="0" smtClean="0">
                <a:latin typeface="+mj-lt"/>
              </a:rPr>
              <a:t/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Gen.      </a:t>
            </a:r>
            <a:r>
              <a:rPr lang="el-GR" dirty="0" smtClean="0">
                <a:latin typeface="+mj-lt"/>
              </a:rPr>
              <a:t>λύσαντος  </a:t>
            </a:r>
            <a:r>
              <a:rPr lang="en-US" dirty="0" smtClean="0">
                <a:latin typeface="+mj-lt"/>
              </a:rPr>
              <a:t>   </a:t>
            </a:r>
            <a:r>
              <a:rPr lang="el-GR" dirty="0" smtClean="0">
                <a:latin typeface="+mj-lt"/>
              </a:rPr>
              <a:t>λυσάσης   </a:t>
            </a:r>
            <a:r>
              <a:rPr lang="en-US" dirty="0" smtClean="0">
                <a:latin typeface="+mj-lt"/>
              </a:rPr>
              <a:t>     </a:t>
            </a:r>
            <a:r>
              <a:rPr lang="el-GR" dirty="0" smtClean="0">
                <a:latin typeface="+mj-lt"/>
              </a:rPr>
              <a:t>λύσαντος</a:t>
            </a:r>
            <a:endParaRPr lang="en-US" dirty="0" smtClean="0">
              <a:latin typeface="+mj-lt"/>
            </a:endParaRPr>
          </a:p>
          <a:p>
            <a:pPr eaLnBrk="1" hangingPunct="1">
              <a:defRPr/>
            </a:pPr>
            <a:r>
              <a:rPr lang="en-US" dirty="0">
                <a:latin typeface="+mj-lt"/>
              </a:rPr>
              <a:t>Nom.    </a:t>
            </a:r>
            <a:r>
              <a:rPr lang="el-GR" dirty="0" smtClean="0">
                <a:latin typeface="+mj-lt"/>
              </a:rPr>
              <a:t>λυθείς    </a:t>
            </a:r>
            <a:r>
              <a:rPr lang="en-US" dirty="0" smtClean="0">
                <a:latin typeface="+mj-lt"/>
              </a:rPr>
              <a:t>       </a:t>
            </a:r>
            <a:r>
              <a:rPr lang="el-GR" dirty="0" smtClean="0">
                <a:latin typeface="+mj-lt"/>
              </a:rPr>
              <a:t>λυθεῖσα</a:t>
            </a:r>
            <a:r>
              <a:rPr lang="en-US" dirty="0" smtClean="0">
                <a:latin typeface="+mj-lt"/>
              </a:rPr>
              <a:t> </a:t>
            </a:r>
            <a:r>
              <a:rPr lang="el-GR" dirty="0" smtClean="0">
                <a:latin typeface="+mj-lt"/>
              </a:rPr>
              <a:t>  </a:t>
            </a:r>
            <a:r>
              <a:rPr lang="en-US" dirty="0" smtClean="0">
                <a:latin typeface="+mj-lt"/>
              </a:rPr>
              <a:t>     </a:t>
            </a:r>
            <a:r>
              <a:rPr lang="el-GR" dirty="0" smtClean="0">
                <a:latin typeface="+mj-lt"/>
              </a:rPr>
              <a:t> λυθέν</a:t>
            </a:r>
            <a:r>
              <a:rPr lang="en-US" dirty="0">
                <a:latin typeface="+mj-lt"/>
              </a:rPr>
              <a:t/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Gen.     </a:t>
            </a:r>
            <a:r>
              <a:rPr lang="el-GR" dirty="0" smtClean="0">
                <a:latin typeface="+mj-lt"/>
              </a:rPr>
              <a:t>λυθέντος   </a:t>
            </a:r>
            <a:r>
              <a:rPr lang="en-US" dirty="0" smtClean="0">
                <a:latin typeface="+mj-lt"/>
              </a:rPr>
              <a:t>   </a:t>
            </a:r>
            <a:r>
              <a:rPr lang="el-GR" dirty="0" smtClean="0">
                <a:latin typeface="+mj-lt"/>
              </a:rPr>
              <a:t>λυθείσης   </a:t>
            </a:r>
            <a:r>
              <a:rPr lang="en-US" dirty="0" smtClean="0">
                <a:latin typeface="+mj-lt"/>
              </a:rPr>
              <a:t>   </a:t>
            </a:r>
            <a:r>
              <a:rPr lang="el-GR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 </a:t>
            </a:r>
            <a:r>
              <a:rPr lang="el-GR" dirty="0" smtClean="0">
                <a:latin typeface="+mj-lt"/>
              </a:rPr>
              <a:t>λυθέντος</a:t>
            </a:r>
            <a:endParaRPr lang="en-US" dirty="0" smtClean="0">
              <a:latin typeface="+mj-lt"/>
            </a:endParaRPr>
          </a:p>
          <a:p>
            <a:pPr eaLnBrk="1" hangingPunct="1">
              <a:defRPr/>
            </a:pPr>
            <a:endParaRPr lang="en-US" dirty="0">
              <a:latin typeface="+mj-lt"/>
            </a:endParaRPr>
          </a:p>
          <a:p>
            <a:pPr eaLnBrk="1" hangingPunct="1">
              <a:defRPr/>
            </a:pPr>
            <a:r>
              <a:rPr lang="en-US" dirty="0" smtClean="0">
                <a:latin typeface="+mj-lt"/>
              </a:rPr>
              <a:t>First Aorist Middle    2-1-2 (non-chant)</a:t>
            </a:r>
          </a:p>
          <a:p>
            <a:pPr eaLnBrk="1" hangingPunct="1">
              <a:defRPr/>
            </a:pPr>
            <a:r>
              <a:rPr lang="en-US" dirty="0" smtClean="0">
                <a:latin typeface="+mj-lt"/>
              </a:rPr>
              <a:t>Nom.    </a:t>
            </a:r>
            <a:r>
              <a:rPr lang="el-GR" dirty="0" smtClean="0">
                <a:latin typeface="+mj-lt"/>
              </a:rPr>
              <a:t>λυσάμενος</a:t>
            </a:r>
            <a:r>
              <a:rPr lang="en-US" dirty="0" smtClean="0">
                <a:latin typeface="+mj-lt"/>
              </a:rPr>
              <a:t>    </a:t>
            </a:r>
            <a:r>
              <a:rPr lang="el-GR" dirty="0" smtClean="0">
                <a:latin typeface="+mj-lt"/>
              </a:rPr>
              <a:t>  λυσαμένη</a:t>
            </a:r>
            <a:r>
              <a:rPr lang="en-US" dirty="0" smtClean="0">
                <a:latin typeface="+mj-lt"/>
              </a:rPr>
              <a:t> </a:t>
            </a:r>
            <a:r>
              <a:rPr lang="el-GR" dirty="0" smtClean="0">
                <a:latin typeface="+mj-lt"/>
              </a:rPr>
              <a:t>  </a:t>
            </a:r>
            <a:r>
              <a:rPr lang="en-US" dirty="0" smtClean="0">
                <a:latin typeface="+mj-lt"/>
              </a:rPr>
              <a:t>    </a:t>
            </a:r>
            <a:r>
              <a:rPr lang="el-GR" dirty="0" smtClean="0">
                <a:latin typeface="+mj-lt"/>
              </a:rPr>
              <a:t>λυσάμενον</a:t>
            </a:r>
            <a:r>
              <a:rPr lang="en-US" dirty="0" smtClean="0">
                <a:latin typeface="+mj-lt"/>
              </a:rPr>
              <a:t/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Gen.     </a:t>
            </a:r>
            <a:r>
              <a:rPr lang="el-GR" dirty="0" smtClean="0">
                <a:latin typeface="+mj-lt"/>
              </a:rPr>
              <a:t>λυσαμένου</a:t>
            </a:r>
            <a:r>
              <a:rPr lang="en-US" dirty="0" smtClean="0">
                <a:latin typeface="+mj-lt"/>
              </a:rPr>
              <a:t>  </a:t>
            </a:r>
            <a:r>
              <a:rPr lang="el-GR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  </a:t>
            </a:r>
            <a:r>
              <a:rPr lang="el-GR" dirty="0" smtClean="0">
                <a:latin typeface="+mj-lt"/>
              </a:rPr>
              <a:t>λυσαμένης</a:t>
            </a:r>
            <a:r>
              <a:rPr lang="en-US" dirty="0" smtClean="0">
                <a:latin typeface="+mj-lt"/>
              </a:rPr>
              <a:t>   </a:t>
            </a:r>
            <a:r>
              <a:rPr lang="el-GR" dirty="0" smtClean="0">
                <a:latin typeface="+mj-lt"/>
              </a:rPr>
              <a:t>  λυσαμένου</a:t>
            </a:r>
            <a:endParaRPr lang="en-US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64733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Perfect Participle Chant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153400" cy="5334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+mj-lt"/>
              </a:rPr>
              <a:t>Perfect  Active  Participles (know these)</a:t>
            </a:r>
            <a:r>
              <a:rPr lang="en-US" u="sng" dirty="0" smtClean="0">
                <a:latin typeface="+mj-lt"/>
              </a:rPr>
              <a:t> </a:t>
            </a:r>
            <a:endParaRPr lang="en-US" dirty="0" smtClean="0">
              <a:latin typeface="+mj-lt"/>
            </a:endParaRPr>
          </a:p>
          <a:p>
            <a:pPr eaLnBrk="1" hangingPunct="1">
              <a:defRPr/>
            </a:pPr>
            <a:r>
              <a:rPr lang="en-US" dirty="0" smtClean="0">
                <a:latin typeface="+mj-lt"/>
              </a:rPr>
              <a:t>         3         	     1     		     3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   </a:t>
            </a:r>
            <a:r>
              <a:rPr lang="el-GR" dirty="0" smtClean="0">
                <a:latin typeface="+mj-lt"/>
              </a:rPr>
              <a:t>λελυκώς</a:t>
            </a:r>
            <a:r>
              <a:rPr lang="en-US" dirty="0" smtClean="0">
                <a:latin typeface="+mj-lt"/>
              </a:rPr>
              <a:t> 	</a:t>
            </a:r>
            <a:r>
              <a:rPr lang="el-GR" dirty="0" smtClean="0">
                <a:latin typeface="+mj-lt"/>
              </a:rPr>
              <a:t>λελυκυῖα</a:t>
            </a:r>
            <a:r>
              <a:rPr lang="en-US" dirty="0" smtClean="0">
                <a:latin typeface="+mj-lt"/>
              </a:rPr>
              <a:t> 		</a:t>
            </a:r>
            <a:r>
              <a:rPr lang="el-GR" dirty="0" smtClean="0">
                <a:latin typeface="+mj-lt"/>
              </a:rPr>
              <a:t>λελυκός</a:t>
            </a:r>
            <a:r>
              <a:rPr lang="en-US" dirty="0" smtClean="0">
                <a:latin typeface="+mj-lt"/>
              </a:rPr>
              <a:t> 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   </a:t>
            </a:r>
            <a:r>
              <a:rPr lang="el-GR" dirty="0" smtClean="0">
                <a:latin typeface="+mj-lt"/>
              </a:rPr>
              <a:t>λελυκότος</a:t>
            </a:r>
            <a:r>
              <a:rPr lang="en-US" dirty="0" smtClean="0">
                <a:latin typeface="+mj-lt"/>
              </a:rPr>
              <a:t>	</a:t>
            </a:r>
            <a:r>
              <a:rPr lang="el-GR" dirty="0" smtClean="0">
                <a:latin typeface="+mj-lt"/>
              </a:rPr>
              <a:t>λελυκυίας</a:t>
            </a:r>
            <a:r>
              <a:rPr lang="en-US" dirty="0" smtClean="0">
                <a:latin typeface="+mj-lt"/>
              </a:rPr>
              <a:t> 	</a:t>
            </a:r>
            <a:r>
              <a:rPr lang="el-GR" dirty="0" smtClean="0">
                <a:latin typeface="+mj-lt"/>
              </a:rPr>
              <a:t>λελυκότος</a:t>
            </a:r>
            <a:endParaRPr lang="en-US" dirty="0" smtClean="0">
              <a:latin typeface="+mj-lt"/>
            </a:endParaRPr>
          </a:p>
          <a:p>
            <a:pPr eaLnBrk="1" hangingPunct="1">
              <a:defRPr/>
            </a:pPr>
            <a:r>
              <a:rPr lang="en-US" dirty="0" smtClean="0">
                <a:latin typeface="+mj-lt"/>
              </a:rPr>
              <a:t>Perfect  Middle/Passives Participles</a:t>
            </a:r>
            <a:r>
              <a:rPr lang="en-US" u="sng" dirty="0" smtClean="0">
                <a:latin typeface="+mj-lt"/>
              </a:rPr>
              <a:t>   </a:t>
            </a:r>
            <a:endParaRPr lang="en-US" dirty="0" smtClean="0">
              <a:latin typeface="+mj-lt"/>
            </a:endParaRPr>
          </a:p>
          <a:p>
            <a:pPr eaLnBrk="1" hangingPunct="1">
              <a:defRPr/>
            </a:pPr>
            <a:r>
              <a:rPr lang="en-US" dirty="0" smtClean="0">
                <a:latin typeface="+mj-lt"/>
              </a:rPr>
              <a:t>	        2                    1                            2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     </a:t>
            </a:r>
            <a:r>
              <a:rPr lang="el-GR" dirty="0" smtClean="0">
                <a:latin typeface="+mj-lt"/>
              </a:rPr>
              <a:t>λελυμένος</a:t>
            </a:r>
            <a:r>
              <a:rPr lang="en-US" dirty="0" smtClean="0">
                <a:latin typeface="+mj-lt"/>
              </a:rPr>
              <a:t>	</a:t>
            </a:r>
            <a:r>
              <a:rPr lang="el-GR" dirty="0" smtClean="0">
                <a:latin typeface="+mj-lt"/>
              </a:rPr>
              <a:t>        λελυμένη</a:t>
            </a:r>
            <a:r>
              <a:rPr lang="en-US" dirty="0" smtClean="0">
                <a:latin typeface="+mj-lt"/>
              </a:rPr>
              <a:t> </a:t>
            </a:r>
            <a:r>
              <a:rPr lang="el-GR" dirty="0" smtClean="0">
                <a:latin typeface="+mj-lt"/>
              </a:rPr>
              <a:t>  </a:t>
            </a:r>
            <a:r>
              <a:rPr lang="en-US" dirty="0" smtClean="0">
                <a:latin typeface="+mj-lt"/>
              </a:rPr>
              <a:t>   </a:t>
            </a:r>
            <a:r>
              <a:rPr lang="el-GR" dirty="0" smtClean="0">
                <a:latin typeface="+mj-lt"/>
              </a:rPr>
              <a:t>λελυμένον</a:t>
            </a:r>
            <a:r>
              <a:rPr lang="en-US" dirty="0" smtClean="0">
                <a:latin typeface="+mj-lt"/>
              </a:rPr>
              <a:t/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     </a:t>
            </a:r>
            <a:r>
              <a:rPr lang="el-GR" dirty="0" smtClean="0">
                <a:latin typeface="+mj-lt"/>
              </a:rPr>
              <a:t>λελυμένου</a:t>
            </a:r>
            <a:r>
              <a:rPr lang="en-US" dirty="0" smtClean="0">
                <a:latin typeface="+mj-lt"/>
              </a:rPr>
              <a:t>        </a:t>
            </a:r>
            <a:r>
              <a:rPr lang="el-GR" dirty="0" smtClean="0">
                <a:latin typeface="+mj-lt"/>
              </a:rPr>
              <a:t> λελυμένης   </a:t>
            </a:r>
            <a:r>
              <a:rPr lang="en-US" dirty="0" smtClean="0">
                <a:latin typeface="+mj-lt"/>
              </a:rPr>
              <a:t>  </a:t>
            </a:r>
            <a:r>
              <a:rPr lang="el-GR" dirty="0" smtClean="0">
                <a:latin typeface="+mj-lt"/>
              </a:rPr>
              <a:t>λελυμένου</a:t>
            </a:r>
            <a:r>
              <a:rPr lang="en-US" dirty="0" smtClean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3064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Infinitive Endings to Chant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41475"/>
            <a:ext cx="7772400" cy="3616325"/>
          </a:xfrm>
        </p:spPr>
        <p:txBody>
          <a:bodyPr/>
          <a:lstStyle/>
          <a:p>
            <a:pPr eaLnBrk="1" hangingPunct="1">
              <a:defRPr/>
            </a:pPr>
            <a:r>
              <a:rPr lang="el-GR" sz="2800" dirty="0" smtClean="0">
                <a:latin typeface="+mj-lt"/>
              </a:rPr>
              <a:t>λύειν  </a:t>
            </a:r>
            <a:r>
              <a:rPr lang="en-US" sz="2800" dirty="0" smtClean="0">
                <a:latin typeface="+mj-lt"/>
              </a:rPr>
              <a:t>(to loose)</a:t>
            </a:r>
          </a:p>
          <a:p>
            <a:pPr eaLnBrk="1" hangingPunct="1">
              <a:defRPr/>
            </a:pPr>
            <a:r>
              <a:rPr lang="en-US" sz="2800" dirty="0" smtClean="0">
                <a:latin typeface="+mj-lt"/>
              </a:rPr>
              <a:t>Present:              </a:t>
            </a:r>
            <a:r>
              <a:rPr lang="el-GR" sz="2800" dirty="0" smtClean="0">
                <a:latin typeface="+mj-lt"/>
              </a:rPr>
              <a:t>ειν</a:t>
            </a:r>
            <a:r>
              <a:rPr lang="en-US" sz="2800" dirty="0" smtClean="0">
                <a:latin typeface="+mj-lt"/>
              </a:rPr>
              <a:t>       </a:t>
            </a:r>
            <a:r>
              <a:rPr lang="el-GR" sz="2800" dirty="0" smtClean="0">
                <a:latin typeface="+mj-lt"/>
              </a:rPr>
              <a:t>εσθαι</a:t>
            </a:r>
            <a:r>
              <a:rPr lang="en-US" sz="2800" dirty="0" smtClean="0">
                <a:latin typeface="+mj-lt"/>
              </a:rPr>
              <a:t>    </a:t>
            </a:r>
          </a:p>
          <a:p>
            <a:pPr eaLnBrk="1" hangingPunct="1">
              <a:defRPr/>
            </a:pPr>
            <a:r>
              <a:rPr lang="en-US" sz="2800" dirty="0" smtClean="0">
                <a:latin typeface="+mj-lt"/>
              </a:rPr>
              <a:t>Second Aorist:   </a:t>
            </a:r>
            <a:r>
              <a:rPr lang="el-GR" sz="2800" dirty="0" smtClean="0">
                <a:latin typeface="+mj-lt"/>
              </a:rPr>
              <a:t>εῖν</a:t>
            </a:r>
            <a:r>
              <a:rPr lang="en-US" sz="2800" dirty="0" smtClean="0">
                <a:latin typeface="+mj-lt"/>
              </a:rPr>
              <a:t>       </a:t>
            </a:r>
            <a:r>
              <a:rPr lang="el-GR" sz="2800" dirty="0" smtClean="0">
                <a:latin typeface="+mj-lt"/>
              </a:rPr>
              <a:t>εσθαι  </a:t>
            </a:r>
            <a:r>
              <a:rPr lang="en-US" sz="2800" dirty="0" smtClean="0">
                <a:latin typeface="+mj-lt"/>
              </a:rPr>
              <a:t>   </a:t>
            </a:r>
            <a:r>
              <a:rPr lang="el-GR" sz="2800" dirty="0" smtClean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     </a:t>
            </a:r>
            <a:r>
              <a:rPr lang="el-GR" sz="2800" dirty="0" smtClean="0">
                <a:latin typeface="+mj-lt"/>
              </a:rPr>
              <a:t>ῆναι</a:t>
            </a:r>
            <a:r>
              <a:rPr lang="en-US" sz="2800" dirty="0" smtClean="0">
                <a:latin typeface="+mj-lt"/>
              </a:rPr>
              <a:t>   </a:t>
            </a:r>
          </a:p>
          <a:p>
            <a:pPr eaLnBrk="1" hangingPunct="1">
              <a:defRPr/>
            </a:pPr>
            <a:r>
              <a:rPr lang="en-US" sz="2800" dirty="0" smtClean="0">
                <a:latin typeface="+mj-lt"/>
              </a:rPr>
              <a:t>First Aorist:       </a:t>
            </a:r>
            <a:r>
              <a:rPr lang="el-GR" sz="2800" dirty="0" smtClean="0">
                <a:latin typeface="+mj-lt"/>
              </a:rPr>
              <a:t>αι</a:t>
            </a:r>
            <a:r>
              <a:rPr lang="en-US" sz="2800" dirty="0" smtClean="0">
                <a:latin typeface="+mj-lt"/>
              </a:rPr>
              <a:t>        </a:t>
            </a:r>
            <a:r>
              <a:rPr lang="el-GR" sz="2800" dirty="0" smtClean="0">
                <a:latin typeface="+mj-lt"/>
              </a:rPr>
              <a:t>ασθαι    </a:t>
            </a:r>
            <a:r>
              <a:rPr lang="en-US" sz="2800" dirty="0" smtClean="0">
                <a:latin typeface="+mj-lt"/>
              </a:rPr>
              <a:t>       </a:t>
            </a:r>
            <a:r>
              <a:rPr lang="el-GR" sz="2800" dirty="0" smtClean="0">
                <a:latin typeface="+mj-lt"/>
              </a:rPr>
              <a:t>ῆναι</a:t>
            </a:r>
            <a:r>
              <a:rPr lang="en-US" sz="2800" dirty="0" smtClean="0">
                <a:latin typeface="+mj-lt"/>
              </a:rPr>
              <a:t>   </a:t>
            </a:r>
          </a:p>
          <a:p>
            <a:pPr eaLnBrk="1" hangingPunct="1">
              <a:defRPr/>
            </a:pPr>
            <a:r>
              <a:rPr lang="en-US" sz="2800" dirty="0" smtClean="0">
                <a:latin typeface="+mj-lt"/>
              </a:rPr>
              <a:t>Perfect:              </a:t>
            </a:r>
            <a:r>
              <a:rPr lang="el-GR" sz="2800" dirty="0" smtClean="0">
                <a:latin typeface="+mj-lt"/>
              </a:rPr>
              <a:t>ναι</a:t>
            </a:r>
            <a:r>
              <a:rPr lang="en-US" sz="2800" dirty="0" smtClean="0">
                <a:latin typeface="+mj-lt"/>
              </a:rPr>
              <a:t>       </a:t>
            </a:r>
            <a:r>
              <a:rPr lang="el-GR" sz="2800" dirty="0" smtClean="0">
                <a:latin typeface="+mj-lt"/>
              </a:rPr>
              <a:t>σθαι</a:t>
            </a:r>
            <a:r>
              <a:rPr lang="en-US" sz="2800" dirty="0" smtClean="0">
                <a:latin typeface="+mj-lt"/>
              </a:rPr>
              <a:t> </a:t>
            </a:r>
          </a:p>
          <a:p>
            <a:pPr eaLnBrk="1" hangingPunct="1">
              <a:defRPr/>
            </a:pPr>
            <a:r>
              <a:rPr lang="en-US" sz="2800" dirty="0" smtClean="0">
                <a:latin typeface="+mj-lt"/>
              </a:rPr>
              <a:t>Hint:  often when seeing an "</a:t>
            </a:r>
            <a:r>
              <a:rPr lang="el-GR" sz="2800" dirty="0" smtClean="0">
                <a:latin typeface="+mj-lt"/>
              </a:rPr>
              <a:t>αι</a:t>
            </a:r>
            <a:r>
              <a:rPr lang="en-US" sz="2800" dirty="0" smtClean="0">
                <a:latin typeface="+mj-lt"/>
              </a:rPr>
              <a:t>" on the end of a verb suspect an infinitive.     </a:t>
            </a:r>
          </a:p>
        </p:txBody>
      </p:sp>
    </p:spTree>
    <p:extLst>
      <p:ext uri="{BB962C8B-B14F-4D97-AF65-F5344CB8AC3E}">
        <p14:creationId xmlns:p14="http://schemas.microsoft.com/office/powerpoint/2010/main" val="1337760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-304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          Subjunctive Chant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1295400"/>
            <a:ext cx="7772400" cy="55626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+mj-lt"/>
              </a:rPr>
              <a:t>PAS </a:t>
            </a:r>
            <a:r>
              <a:rPr lang="el-GR" altLang="en-US" dirty="0" smtClean="0">
                <a:latin typeface="+mj-lt"/>
              </a:rPr>
              <a:t>λύω</a:t>
            </a:r>
            <a:r>
              <a:rPr lang="en-US" altLang="en-US" dirty="0" smtClean="0">
                <a:latin typeface="+mj-lt"/>
              </a:rPr>
              <a:t>, </a:t>
            </a:r>
            <a:r>
              <a:rPr lang="el-GR" altLang="en-US" dirty="0" smtClean="0">
                <a:latin typeface="+mj-lt"/>
              </a:rPr>
              <a:t>λύῃς</a:t>
            </a:r>
            <a:r>
              <a:rPr lang="en-US" altLang="en-US" dirty="0" smtClean="0">
                <a:latin typeface="+mj-lt"/>
              </a:rPr>
              <a:t>,  </a:t>
            </a:r>
            <a:r>
              <a:rPr lang="el-GR" altLang="en-US" dirty="0" smtClean="0">
                <a:latin typeface="+mj-lt"/>
              </a:rPr>
              <a:t>λύῃ</a:t>
            </a:r>
            <a:r>
              <a:rPr lang="en-US" altLang="en-US" dirty="0" smtClean="0">
                <a:latin typeface="+mj-lt"/>
              </a:rPr>
              <a:t>,    </a:t>
            </a:r>
            <a:br>
              <a:rPr lang="en-US" altLang="en-US" dirty="0" smtClean="0">
                <a:latin typeface="+mj-lt"/>
              </a:rPr>
            </a:br>
            <a:r>
              <a:rPr lang="en-US" altLang="en-US" dirty="0" smtClean="0">
                <a:latin typeface="+mj-lt"/>
              </a:rPr>
              <a:t>             </a:t>
            </a:r>
            <a:r>
              <a:rPr lang="el-GR" altLang="en-US" dirty="0" smtClean="0">
                <a:latin typeface="+mj-lt"/>
              </a:rPr>
              <a:t>λύωμεν</a:t>
            </a:r>
            <a:r>
              <a:rPr lang="en-US" altLang="en-US" dirty="0" smtClean="0">
                <a:latin typeface="+mj-lt"/>
              </a:rPr>
              <a:t>, </a:t>
            </a:r>
            <a:r>
              <a:rPr lang="el-GR" altLang="en-US" dirty="0" smtClean="0">
                <a:latin typeface="+mj-lt"/>
              </a:rPr>
              <a:t>λύητε</a:t>
            </a:r>
            <a:r>
              <a:rPr lang="en-US" altLang="en-US" dirty="0" smtClean="0">
                <a:latin typeface="+mj-lt"/>
              </a:rPr>
              <a:t>, </a:t>
            </a:r>
            <a:r>
              <a:rPr lang="el-GR" altLang="en-US" dirty="0" smtClean="0">
                <a:latin typeface="+mj-lt"/>
              </a:rPr>
              <a:t>λύωσι(ν)</a:t>
            </a:r>
            <a:endParaRPr lang="en-US" altLang="en-US" dirty="0" smtClean="0">
              <a:latin typeface="+mj-lt"/>
            </a:endParaRPr>
          </a:p>
          <a:p>
            <a:pPr eaLnBrk="1" hangingPunct="1"/>
            <a:r>
              <a:rPr lang="en-US" altLang="en-US" dirty="0" smtClean="0">
                <a:latin typeface="+mj-lt"/>
              </a:rPr>
              <a:t>PM/P S </a:t>
            </a:r>
            <a:r>
              <a:rPr lang="el-GR" altLang="en-US" dirty="0" smtClean="0">
                <a:latin typeface="+mj-lt"/>
              </a:rPr>
              <a:t>λύωμαι</a:t>
            </a:r>
            <a:r>
              <a:rPr lang="en-US" altLang="en-US" dirty="0" smtClean="0">
                <a:latin typeface="+mj-lt"/>
              </a:rPr>
              <a:t>, -</a:t>
            </a:r>
            <a:r>
              <a:rPr lang="el-GR" altLang="en-US" dirty="0" smtClean="0">
                <a:latin typeface="+mj-lt"/>
              </a:rPr>
              <a:t>ῃ</a:t>
            </a:r>
            <a:r>
              <a:rPr lang="en-US" altLang="en-US" dirty="0" smtClean="0">
                <a:latin typeface="+mj-lt"/>
              </a:rPr>
              <a:t>, </a:t>
            </a:r>
            <a:r>
              <a:rPr lang="el-GR" altLang="en-US" dirty="0" smtClean="0">
                <a:latin typeface="+mj-lt"/>
              </a:rPr>
              <a:t>ῃται</a:t>
            </a:r>
            <a:r>
              <a:rPr lang="en-US" altLang="en-US" dirty="0" smtClean="0">
                <a:latin typeface="+mj-lt"/>
              </a:rPr>
              <a:t>,  </a:t>
            </a:r>
            <a:br>
              <a:rPr lang="en-US" altLang="en-US" dirty="0" smtClean="0">
                <a:latin typeface="+mj-lt"/>
              </a:rPr>
            </a:br>
            <a:r>
              <a:rPr lang="en-US" altLang="en-US" dirty="0" smtClean="0">
                <a:latin typeface="+mj-lt"/>
              </a:rPr>
              <a:t>              -</a:t>
            </a:r>
            <a:r>
              <a:rPr lang="el-GR" altLang="en-US" dirty="0" smtClean="0">
                <a:latin typeface="+mj-lt"/>
              </a:rPr>
              <a:t>ωμεθα</a:t>
            </a:r>
            <a:r>
              <a:rPr lang="en-US" altLang="en-US" dirty="0" smtClean="0">
                <a:latin typeface="+mj-lt"/>
              </a:rPr>
              <a:t>, -</a:t>
            </a:r>
            <a:r>
              <a:rPr lang="el-GR" altLang="en-US" dirty="0" smtClean="0">
                <a:latin typeface="+mj-lt"/>
              </a:rPr>
              <a:t>ησθε</a:t>
            </a:r>
            <a:r>
              <a:rPr lang="en-US" altLang="en-US" dirty="0" smtClean="0">
                <a:latin typeface="+mj-lt"/>
              </a:rPr>
              <a:t>, </a:t>
            </a:r>
            <a:r>
              <a:rPr lang="el-GR" altLang="en-US" dirty="0" smtClean="0">
                <a:latin typeface="+mj-lt"/>
              </a:rPr>
              <a:t>-ωνται</a:t>
            </a:r>
            <a:endParaRPr lang="en-US" altLang="en-US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50149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304800"/>
            <a:ext cx="7086600" cy="762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Imperative ending soft shoe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latin typeface="+mj-lt"/>
              </a:rPr>
              <a:t>Present Imperative 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latin typeface="+mj-lt"/>
              </a:rPr>
              <a:t>-</a:t>
            </a:r>
            <a:r>
              <a:rPr lang="el-GR" altLang="en-US" dirty="0" smtClean="0">
                <a:latin typeface="+mj-lt"/>
              </a:rPr>
              <a:t>ε</a:t>
            </a:r>
            <a:r>
              <a:rPr lang="en-US" altLang="en-US" dirty="0" smtClean="0">
                <a:latin typeface="+mj-lt"/>
              </a:rPr>
              <a:t>,       -</a:t>
            </a:r>
            <a:r>
              <a:rPr lang="el-GR" altLang="en-US" dirty="0" smtClean="0">
                <a:latin typeface="+mj-lt"/>
              </a:rPr>
              <a:t>τω</a:t>
            </a:r>
            <a:r>
              <a:rPr lang="en-US" altLang="en-US" dirty="0" smtClean="0">
                <a:latin typeface="+mj-lt"/>
              </a:rPr>
              <a:t>,     -</a:t>
            </a:r>
            <a:r>
              <a:rPr lang="el-GR" altLang="en-US" dirty="0" smtClean="0">
                <a:latin typeface="+mj-lt"/>
              </a:rPr>
              <a:t>τε</a:t>
            </a:r>
            <a:r>
              <a:rPr lang="en-US" altLang="en-US" dirty="0" smtClean="0">
                <a:latin typeface="+mj-lt"/>
              </a:rPr>
              <a:t>,      -</a:t>
            </a:r>
            <a:r>
              <a:rPr lang="el-GR" altLang="en-US" dirty="0" smtClean="0">
                <a:latin typeface="+mj-lt"/>
              </a:rPr>
              <a:t>τωσαν</a:t>
            </a:r>
            <a:r>
              <a:rPr lang="en-US" altLang="en-US" dirty="0" smtClean="0">
                <a:latin typeface="+mj-lt"/>
              </a:rPr>
              <a:t>    (Active)</a:t>
            </a:r>
            <a:br>
              <a:rPr lang="en-US" altLang="en-US" dirty="0" smtClean="0">
                <a:latin typeface="+mj-lt"/>
              </a:rPr>
            </a:br>
            <a:r>
              <a:rPr lang="en-US" altLang="en-US" dirty="0" smtClean="0">
                <a:latin typeface="+mj-lt"/>
              </a:rPr>
              <a:t>-</a:t>
            </a:r>
            <a:r>
              <a:rPr lang="el-GR" altLang="en-US" dirty="0" smtClean="0">
                <a:latin typeface="+mj-lt"/>
              </a:rPr>
              <a:t>ου</a:t>
            </a:r>
            <a:r>
              <a:rPr lang="en-US" altLang="en-US" dirty="0" smtClean="0">
                <a:latin typeface="+mj-lt"/>
              </a:rPr>
              <a:t>,    -</a:t>
            </a:r>
            <a:r>
              <a:rPr lang="el-GR" altLang="en-US" dirty="0" smtClean="0">
                <a:latin typeface="+mj-lt"/>
              </a:rPr>
              <a:t>σθω</a:t>
            </a:r>
            <a:r>
              <a:rPr lang="en-US" altLang="en-US" dirty="0" smtClean="0">
                <a:latin typeface="+mj-lt"/>
              </a:rPr>
              <a:t>,   -</a:t>
            </a:r>
            <a:r>
              <a:rPr lang="el-GR" altLang="en-US" dirty="0" smtClean="0">
                <a:latin typeface="+mj-lt"/>
              </a:rPr>
              <a:t>σθε</a:t>
            </a:r>
            <a:r>
              <a:rPr lang="en-US" altLang="en-US" dirty="0" smtClean="0">
                <a:latin typeface="+mj-lt"/>
              </a:rPr>
              <a:t>,   -</a:t>
            </a:r>
            <a:r>
              <a:rPr lang="el-GR" altLang="en-US" dirty="0" smtClean="0">
                <a:latin typeface="+mj-lt"/>
              </a:rPr>
              <a:t>σθωσαν </a:t>
            </a:r>
            <a:r>
              <a:rPr lang="en-US" altLang="en-US" dirty="0" smtClean="0">
                <a:latin typeface="+mj-lt"/>
              </a:rPr>
              <a:t> (M/Pas)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latin typeface="+mj-lt"/>
              </a:rPr>
              <a:t>First Aorist Imperative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latin typeface="+mj-lt"/>
              </a:rPr>
              <a:t>-</a:t>
            </a:r>
            <a:r>
              <a:rPr lang="el-GR" altLang="en-US" dirty="0" smtClean="0">
                <a:latin typeface="+mj-lt"/>
              </a:rPr>
              <a:t>ν</a:t>
            </a:r>
            <a:r>
              <a:rPr lang="en-US" altLang="en-US" dirty="0" smtClean="0">
                <a:latin typeface="+mj-lt"/>
              </a:rPr>
              <a:t>,       -</a:t>
            </a:r>
            <a:r>
              <a:rPr lang="el-GR" altLang="en-US" dirty="0" smtClean="0">
                <a:latin typeface="+mj-lt"/>
              </a:rPr>
              <a:t>τω</a:t>
            </a:r>
            <a:r>
              <a:rPr lang="en-US" altLang="en-US" dirty="0" smtClean="0">
                <a:latin typeface="+mj-lt"/>
              </a:rPr>
              <a:t>,      -</a:t>
            </a:r>
            <a:r>
              <a:rPr lang="el-GR" altLang="en-US" dirty="0" smtClean="0">
                <a:latin typeface="+mj-lt"/>
              </a:rPr>
              <a:t>τε</a:t>
            </a:r>
            <a:r>
              <a:rPr lang="en-US" altLang="en-US" dirty="0" smtClean="0">
                <a:latin typeface="+mj-lt"/>
              </a:rPr>
              <a:t>,      -</a:t>
            </a:r>
            <a:r>
              <a:rPr lang="el-GR" altLang="en-US" dirty="0" smtClean="0">
                <a:latin typeface="+mj-lt"/>
              </a:rPr>
              <a:t>τωσαν</a:t>
            </a:r>
            <a:r>
              <a:rPr lang="en-US" altLang="en-US" dirty="0" smtClean="0">
                <a:latin typeface="+mj-lt"/>
              </a:rPr>
              <a:t>    (Active)</a:t>
            </a:r>
            <a:br>
              <a:rPr lang="en-US" altLang="en-US" dirty="0" smtClean="0">
                <a:latin typeface="+mj-lt"/>
              </a:rPr>
            </a:br>
            <a:r>
              <a:rPr lang="en-US" altLang="en-US" dirty="0" smtClean="0">
                <a:latin typeface="+mj-lt"/>
              </a:rPr>
              <a:t>-</a:t>
            </a:r>
            <a:r>
              <a:rPr lang="el-GR" altLang="en-US" dirty="0" smtClean="0">
                <a:latin typeface="+mj-lt"/>
              </a:rPr>
              <a:t>αι</a:t>
            </a:r>
            <a:r>
              <a:rPr lang="en-US" altLang="en-US" dirty="0" smtClean="0">
                <a:latin typeface="+mj-lt"/>
              </a:rPr>
              <a:t>,     -</a:t>
            </a:r>
            <a:r>
              <a:rPr lang="el-GR" altLang="en-US" dirty="0" smtClean="0">
                <a:latin typeface="+mj-lt"/>
              </a:rPr>
              <a:t>σθω</a:t>
            </a:r>
            <a:r>
              <a:rPr lang="en-US" altLang="en-US" dirty="0" smtClean="0">
                <a:latin typeface="+mj-lt"/>
              </a:rPr>
              <a:t>,   -</a:t>
            </a:r>
            <a:r>
              <a:rPr lang="el-GR" altLang="en-US" dirty="0" smtClean="0">
                <a:latin typeface="+mj-lt"/>
              </a:rPr>
              <a:t>σθε</a:t>
            </a:r>
            <a:r>
              <a:rPr lang="en-US" altLang="en-US" dirty="0" smtClean="0">
                <a:latin typeface="+mj-lt"/>
              </a:rPr>
              <a:t>,  </a:t>
            </a:r>
            <a:r>
              <a:rPr lang="el-GR" altLang="en-US" dirty="0" smtClean="0">
                <a:latin typeface="+mj-lt"/>
              </a:rPr>
              <a:t> </a:t>
            </a:r>
            <a:r>
              <a:rPr lang="en-US" altLang="en-US" dirty="0" smtClean="0">
                <a:latin typeface="+mj-lt"/>
              </a:rPr>
              <a:t> </a:t>
            </a:r>
            <a:r>
              <a:rPr lang="el-GR" altLang="en-US" dirty="0" smtClean="0">
                <a:latin typeface="+mj-lt"/>
              </a:rPr>
              <a:t> </a:t>
            </a:r>
            <a:r>
              <a:rPr lang="en-US" altLang="en-US" dirty="0" smtClean="0">
                <a:latin typeface="+mj-lt"/>
              </a:rPr>
              <a:t>-</a:t>
            </a:r>
            <a:r>
              <a:rPr lang="el-GR" altLang="en-US" dirty="0" smtClean="0">
                <a:latin typeface="+mj-lt"/>
              </a:rPr>
              <a:t>σθωσαν</a:t>
            </a:r>
            <a:r>
              <a:rPr lang="en-US" altLang="en-US" dirty="0" smtClean="0">
                <a:latin typeface="+mj-lt"/>
              </a:rPr>
              <a:t>   (Mid)</a:t>
            </a:r>
            <a:br>
              <a:rPr lang="en-US" altLang="en-US" dirty="0" smtClean="0">
                <a:latin typeface="+mj-lt"/>
              </a:rPr>
            </a:br>
            <a:r>
              <a:rPr lang="en-US" altLang="en-US" dirty="0" smtClean="0">
                <a:latin typeface="+mj-lt"/>
              </a:rPr>
              <a:t>-</a:t>
            </a:r>
            <a:r>
              <a:rPr lang="el-GR" altLang="en-US" dirty="0" smtClean="0">
                <a:latin typeface="+mj-lt"/>
              </a:rPr>
              <a:t>τι</a:t>
            </a:r>
            <a:r>
              <a:rPr lang="en-US" altLang="en-US" dirty="0" smtClean="0">
                <a:latin typeface="+mj-lt"/>
              </a:rPr>
              <a:t>,      -</a:t>
            </a:r>
            <a:r>
              <a:rPr lang="el-GR" altLang="en-US" dirty="0" smtClean="0">
                <a:latin typeface="+mj-lt"/>
              </a:rPr>
              <a:t>τω</a:t>
            </a:r>
            <a:r>
              <a:rPr lang="en-US" altLang="en-US" dirty="0" smtClean="0">
                <a:latin typeface="+mj-lt"/>
              </a:rPr>
              <a:t>,     -</a:t>
            </a:r>
            <a:r>
              <a:rPr lang="el-GR" altLang="en-US" dirty="0" smtClean="0">
                <a:latin typeface="+mj-lt"/>
              </a:rPr>
              <a:t>τε</a:t>
            </a:r>
            <a:r>
              <a:rPr lang="en-US" altLang="en-US" dirty="0" smtClean="0">
                <a:latin typeface="+mj-lt"/>
              </a:rPr>
              <a:t>,     </a:t>
            </a:r>
            <a:r>
              <a:rPr lang="el-GR" altLang="en-US" dirty="0" smtClean="0">
                <a:latin typeface="+mj-lt"/>
              </a:rPr>
              <a:t> </a:t>
            </a:r>
            <a:r>
              <a:rPr lang="en-US" altLang="en-US" dirty="0" smtClean="0">
                <a:latin typeface="+mj-lt"/>
              </a:rPr>
              <a:t> -</a:t>
            </a:r>
            <a:r>
              <a:rPr lang="el-GR" altLang="en-US" dirty="0" smtClean="0">
                <a:latin typeface="+mj-lt"/>
              </a:rPr>
              <a:t>τωσαν</a:t>
            </a:r>
            <a:r>
              <a:rPr lang="en-US" altLang="en-US" dirty="0" smtClean="0">
                <a:latin typeface="+mj-lt"/>
              </a:rPr>
              <a:t>     (Pas)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latin typeface="+mj-lt"/>
              </a:rPr>
              <a:t>Second Aorist endings = present endings + -</a:t>
            </a:r>
            <a:r>
              <a:rPr lang="el-GR" altLang="en-US" dirty="0" smtClean="0">
                <a:latin typeface="+mj-lt"/>
              </a:rPr>
              <a:t>τι</a:t>
            </a:r>
            <a:r>
              <a:rPr lang="en-US" altLang="en-US" dirty="0" smtClean="0">
                <a:latin typeface="+mj-lt"/>
              </a:rPr>
              <a:t> in the passive</a:t>
            </a:r>
          </a:p>
        </p:txBody>
      </p:sp>
    </p:spTree>
    <p:extLst>
      <p:ext uri="{BB962C8B-B14F-4D97-AF65-F5344CB8AC3E}">
        <p14:creationId xmlns:p14="http://schemas.microsoft.com/office/powerpoint/2010/main" val="455243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96925"/>
            <a:ext cx="7772400" cy="76835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 dirty="0" smtClean="0">
                <a:cs typeface="Times New Roman" panose="02020603050405020304" pitchFamily="18" charset="0"/>
              </a:rPr>
              <a:t>Rapping the Lord’s Prayer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l-GR" altLang="en-US" dirty="0" smtClean="0">
                <a:cs typeface="Times New Roman" panose="02020603050405020304" pitchFamily="18" charset="0"/>
              </a:rPr>
              <a:t>Πάτερ</a:t>
            </a:r>
            <a:r>
              <a:rPr lang="en-US" altLang="en-US" dirty="0" smtClean="0">
                <a:cs typeface="Times New Roman" panose="02020603050405020304" pitchFamily="18" charset="0"/>
              </a:rPr>
              <a:t>   </a:t>
            </a:r>
            <a:r>
              <a:rPr lang="el-GR" altLang="en-US" dirty="0" smtClean="0">
                <a:cs typeface="Times New Roman" panose="02020603050405020304" pitchFamily="18" charset="0"/>
              </a:rPr>
              <a:t>  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el-GR" altLang="en-US" dirty="0" smtClean="0">
                <a:cs typeface="Times New Roman" panose="02020603050405020304" pitchFamily="18" charset="0"/>
              </a:rPr>
              <a:t>ἡμῶν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el-GR" altLang="en-US" dirty="0" smtClean="0">
                <a:cs typeface="Times New Roman" panose="02020603050405020304" pitchFamily="18" charset="0"/>
              </a:rPr>
              <a:t>    </a:t>
            </a:r>
            <a:r>
              <a:rPr lang="en-US" altLang="en-US" dirty="0" smtClean="0">
                <a:cs typeface="Times New Roman" panose="02020603050405020304" pitchFamily="18" charset="0"/>
              </a:rPr>
              <a:t>  </a:t>
            </a:r>
            <a:r>
              <a:rPr lang="el-GR" altLang="en-US" dirty="0" smtClean="0">
                <a:cs typeface="Times New Roman" panose="02020603050405020304" pitchFamily="18" charset="0"/>
              </a:rPr>
              <a:t>ὁ </a:t>
            </a:r>
            <a:r>
              <a:rPr lang="en-US" altLang="en-US" dirty="0" smtClean="0">
                <a:cs typeface="Times New Roman" panose="02020603050405020304" pitchFamily="18" charset="0"/>
              </a:rPr>
              <a:t>   </a:t>
            </a:r>
            <a:r>
              <a:rPr lang="el-GR" altLang="en-US" dirty="0" smtClean="0">
                <a:cs typeface="Times New Roman" panose="02020603050405020304" pitchFamily="18" charset="0"/>
              </a:rPr>
              <a:t>ἐν        τοῖς  οὐρανοῖς</a:t>
            </a:r>
            <a:r>
              <a:rPr lang="en-US" altLang="en-US" sz="2800" dirty="0" smtClean="0">
                <a:cs typeface="Times New Roman" panose="02020603050405020304" pitchFamily="18" charset="0"/>
              </a:rPr>
              <a:t/>
            </a:r>
            <a:br>
              <a:rPr lang="en-US" altLang="en-US" sz="2800" dirty="0" smtClean="0">
                <a:cs typeface="Times New Roman" panose="02020603050405020304" pitchFamily="18" charset="0"/>
              </a:rPr>
            </a:br>
            <a:r>
              <a:rPr lang="en-US" altLang="en-US" sz="1800" dirty="0" smtClean="0">
                <a:cs typeface="Times New Roman" panose="02020603050405020304" pitchFamily="18" charset="0"/>
              </a:rPr>
              <a:t>  </a:t>
            </a:r>
            <a:r>
              <a:rPr lang="en-US" altLang="en-US" sz="2400" b="1" dirty="0" smtClean="0">
                <a:cs typeface="Times New Roman" panose="02020603050405020304" pitchFamily="18" charset="0"/>
              </a:rPr>
              <a:t> father         our    </a:t>
            </a:r>
            <a:r>
              <a:rPr lang="el-GR" altLang="en-US" sz="2400" b="1" dirty="0" smtClean="0">
                <a:cs typeface="Times New Roman" panose="02020603050405020304" pitchFamily="18" charset="0"/>
              </a:rPr>
              <a:t>    </a:t>
            </a:r>
            <a:r>
              <a:rPr lang="en-US" altLang="en-US" sz="2400" b="1" dirty="0" smtClean="0">
                <a:cs typeface="Times New Roman" panose="02020603050405020304" pitchFamily="18" charset="0"/>
              </a:rPr>
              <a:t>the one</a:t>
            </a:r>
            <a:r>
              <a:rPr lang="el-GR" altLang="en-US" sz="2400" b="1" dirty="0" smtClean="0">
                <a:cs typeface="Times New Roman" panose="02020603050405020304" pitchFamily="18" charset="0"/>
              </a:rPr>
              <a:t>   </a:t>
            </a:r>
            <a:r>
              <a:rPr lang="en-US" altLang="en-US" sz="2400" b="1" dirty="0" smtClean="0">
                <a:cs typeface="Times New Roman" panose="02020603050405020304" pitchFamily="18" charset="0"/>
              </a:rPr>
              <a:t> in                   heaven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el-GR" altLang="en-US" dirty="0" smtClean="0">
                <a:cs typeface="Times New Roman" panose="02020603050405020304" pitchFamily="18" charset="0"/>
              </a:rPr>
              <a:t>ἁγιασθήτω</a:t>
            </a:r>
            <a:r>
              <a:rPr lang="en-US" altLang="en-US" dirty="0" smtClean="0">
                <a:cs typeface="Times New Roman" panose="02020603050405020304" pitchFamily="18" charset="0"/>
              </a:rPr>
              <a:t>  </a:t>
            </a:r>
            <a:r>
              <a:rPr lang="el-GR" altLang="en-US" dirty="0" smtClean="0">
                <a:cs typeface="Times New Roman" panose="02020603050405020304" pitchFamily="18" charset="0"/>
              </a:rPr>
              <a:t>         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el-GR" altLang="en-US" dirty="0" smtClean="0">
                <a:cs typeface="Times New Roman" panose="02020603050405020304" pitchFamily="18" charset="0"/>
              </a:rPr>
              <a:t>τὸ  ὄνομά    σου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br>
              <a:rPr lang="en-US" altLang="en-US" dirty="0" smtClean="0">
                <a:cs typeface="Times New Roman" panose="02020603050405020304" pitchFamily="18" charset="0"/>
              </a:rPr>
            </a:br>
            <a:r>
              <a:rPr lang="en-US" altLang="en-US" dirty="0" smtClean="0">
                <a:cs typeface="Times New Roman" panose="02020603050405020304" pitchFamily="18" charset="0"/>
              </a:rPr>
              <a:t>    </a:t>
            </a:r>
            <a:r>
              <a:rPr lang="en-US" altLang="en-US" sz="2400" b="1" dirty="0" smtClean="0">
                <a:cs typeface="Times New Roman" panose="02020603050405020304" pitchFamily="18" charset="0"/>
              </a:rPr>
              <a:t>make holy                   name        your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el-GR" altLang="en-US" dirty="0" smtClean="0">
                <a:cs typeface="Times New Roman" panose="02020603050405020304" pitchFamily="18" charset="0"/>
              </a:rPr>
              <a:t>ἐλθέτω 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el-GR" altLang="en-US" dirty="0" smtClean="0">
                <a:cs typeface="Times New Roman" panose="02020603050405020304" pitchFamily="18" charset="0"/>
              </a:rPr>
              <a:t>         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el-GR" altLang="en-US" dirty="0" smtClean="0">
                <a:cs typeface="Times New Roman" panose="02020603050405020304" pitchFamily="18" charset="0"/>
              </a:rPr>
              <a:t>ἡ βασιλεία    σου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br>
              <a:rPr lang="en-US" altLang="en-US" dirty="0" smtClean="0">
                <a:cs typeface="Times New Roman" panose="02020603050405020304" pitchFamily="18" charset="0"/>
              </a:rPr>
            </a:br>
            <a:r>
              <a:rPr lang="en-US" altLang="en-US" dirty="0" smtClean="0">
                <a:cs typeface="Times New Roman" panose="02020603050405020304" pitchFamily="18" charset="0"/>
              </a:rPr>
              <a:t>    </a:t>
            </a:r>
            <a:r>
              <a:rPr lang="en-US" altLang="en-US" sz="2400" b="1" dirty="0" smtClean="0">
                <a:cs typeface="Times New Roman" panose="02020603050405020304" pitchFamily="18" charset="0"/>
              </a:rPr>
              <a:t>let come            kingdom        your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el-GR" altLang="en-US" dirty="0" smtClean="0">
                <a:cs typeface="Times New Roman" panose="02020603050405020304" pitchFamily="18" charset="0"/>
              </a:rPr>
              <a:t>γενηθήτω</a:t>
            </a:r>
            <a:r>
              <a:rPr lang="en-US" altLang="en-US" dirty="0" smtClean="0">
                <a:cs typeface="Times New Roman" panose="02020603050405020304" pitchFamily="18" charset="0"/>
              </a:rPr>
              <a:t>    </a:t>
            </a:r>
            <a:r>
              <a:rPr lang="el-GR" altLang="en-US" dirty="0" smtClean="0">
                <a:cs typeface="Times New Roman" panose="02020603050405020304" pitchFamily="18" charset="0"/>
              </a:rPr>
              <a:t>τὸ </a:t>
            </a:r>
            <a:r>
              <a:rPr lang="en-US" altLang="en-US" dirty="0" smtClean="0">
                <a:cs typeface="Times New Roman" panose="02020603050405020304" pitchFamily="18" charset="0"/>
              </a:rPr>
              <a:t>   </a:t>
            </a:r>
            <a:r>
              <a:rPr lang="el-GR" altLang="en-US" dirty="0" smtClean="0">
                <a:cs typeface="Times New Roman" panose="02020603050405020304" pitchFamily="18" charset="0"/>
              </a:rPr>
              <a:t>θέλημά 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el-GR" altLang="en-US" dirty="0" smtClean="0">
                <a:cs typeface="Times New Roman" panose="02020603050405020304" pitchFamily="18" charset="0"/>
              </a:rPr>
              <a:t>    </a:t>
            </a:r>
            <a:r>
              <a:rPr lang="en-US" altLang="en-US" dirty="0" smtClean="0">
                <a:cs typeface="Times New Roman" panose="02020603050405020304" pitchFamily="18" charset="0"/>
              </a:rPr>
              <a:t>   </a:t>
            </a:r>
            <a:r>
              <a:rPr lang="el-GR" altLang="en-US" dirty="0" smtClean="0">
                <a:cs typeface="Times New Roman" panose="02020603050405020304" pitchFamily="18" charset="0"/>
              </a:rPr>
              <a:t>σου</a:t>
            </a:r>
            <a:r>
              <a:rPr lang="en-US" altLang="en-US" dirty="0" smtClean="0">
                <a:cs typeface="Times New Roman" panose="02020603050405020304" pitchFamily="18" charset="0"/>
              </a:rPr>
              <a:t>, </a:t>
            </a:r>
            <a:br>
              <a:rPr lang="en-US" altLang="en-US" dirty="0" smtClean="0">
                <a:cs typeface="Times New Roman" panose="02020603050405020304" pitchFamily="18" charset="0"/>
              </a:rPr>
            </a:br>
            <a:r>
              <a:rPr lang="en-US" altLang="en-US" dirty="0" smtClean="0">
                <a:cs typeface="Times New Roman" panose="02020603050405020304" pitchFamily="18" charset="0"/>
              </a:rPr>
              <a:t>   </a:t>
            </a:r>
            <a:r>
              <a:rPr lang="en-US" altLang="en-US" sz="18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b="1" dirty="0" smtClean="0">
                <a:cs typeface="Times New Roman" panose="02020603050405020304" pitchFamily="18" charset="0"/>
              </a:rPr>
              <a:t> let be                            will           your </a:t>
            </a:r>
          </a:p>
        </p:txBody>
      </p:sp>
    </p:spTree>
    <p:extLst>
      <p:ext uri="{BB962C8B-B14F-4D97-AF65-F5344CB8AC3E}">
        <p14:creationId xmlns:p14="http://schemas.microsoft.com/office/powerpoint/2010/main" val="40230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5 Bad Boys 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1371600"/>
            <a:ext cx="7772400" cy="495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Greekth" pitchFamily="18" charset="0"/>
              </a:rPr>
              <a:t>e@rxomai, e]leu&lt;samai, h#lqon, e]lh&lt;luqa,</a:t>
            </a:r>
            <a:br>
              <a:rPr lang="en-US" smtClean="0">
                <a:latin typeface="Greekth" pitchFamily="18" charset="0"/>
              </a:rPr>
            </a:br>
            <a:r>
              <a:rPr lang="en-US" smtClean="0">
                <a:latin typeface="Greekth" pitchFamily="18" charset="0"/>
              </a:rPr>
              <a:t>      ---, ---</a:t>
            </a:r>
          </a:p>
          <a:p>
            <a:pPr eaLnBrk="1" hangingPunct="1">
              <a:defRPr/>
            </a:pPr>
            <a:r>
              <a:rPr lang="en-US" smtClean="0">
                <a:latin typeface="Greekth" pitchFamily="18" charset="0"/>
              </a:rPr>
              <a:t>le&lt;gw,  e]rw?,  ei#pon, ei@rhka, ei@rhmai, e]rre&lt;qhn</a:t>
            </a:r>
          </a:p>
          <a:p>
            <a:pPr eaLnBrk="1" hangingPunct="1">
              <a:defRPr/>
            </a:pPr>
            <a:r>
              <a:rPr lang="en-US" smtClean="0">
                <a:latin typeface="Greekth" pitchFamily="18" charset="0"/>
              </a:rPr>
              <a:t>o[raw,  o@yomai, ei#don, e[w&lt;raka, ---, w@fqhn </a:t>
            </a:r>
          </a:p>
          <a:p>
            <a:pPr eaLnBrk="1" hangingPunct="1">
              <a:defRPr/>
            </a:pPr>
            <a:r>
              <a:rPr lang="en-US" smtClean="0">
                <a:latin typeface="Greekth" pitchFamily="18" charset="0"/>
              </a:rPr>
              <a:t>fe&lt;rw,  oi@sw, h@negka, ---, ---, h]ne&lt;xqhn</a:t>
            </a:r>
          </a:p>
          <a:p>
            <a:pPr eaLnBrk="1" hangingPunct="1">
              <a:defRPr/>
            </a:pPr>
            <a:r>
              <a:rPr lang="en-US" smtClean="0">
                <a:latin typeface="Greekth" pitchFamily="18" charset="0"/>
              </a:rPr>
              <a:t>e]sqi&lt;w, fa&lt;gomai, e@fagon, ---, ---, ---</a:t>
            </a:r>
          </a:p>
        </p:txBody>
      </p:sp>
    </p:spTree>
    <p:extLst>
      <p:ext uri="{BB962C8B-B14F-4D97-AF65-F5344CB8AC3E}">
        <p14:creationId xmlns:p14="http://schemas.microsoft.com/office/powerpoint/2010/main" val="2395606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Cardinal counting chant: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1946275"/>
            <a:ext cx="6754812" cy="36163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+mj-lt"/>
              </a:rPr>
              <a:t>εἷς   </a:t>
            </a:r>
            <a:r>
              <a:rPr lang="en-US" dirty="0" smtClean="0">
                <a:latin typeface="+mj-lt"/>
              </a:rPr>
              <a:t>             1              </a:t>
            </a:r>
            <a:r>
              <a:rPr lang="el-GR" dirty="0" smtClean="0">
                <a:latin typeface="+mj-lt"/>
              </a:rPr>
              <a:t>ἕξ </a:t>
            </a:r>
            <a:r>
              <a:rPr lang="en-US" dirty="0" smtClean="0">
                <a:latin typeface="+mj-lt"/>
              </a:rPr>
              <a:t>             6</a:t>
            </a:r>
            <a:br>
              <a:rPr lang="en-US" dirty="0" smtClean="0">
                <a:latin typeface="+mj-lt"/>
              </a:rPr>
            </a:br>
            <a:r>
              <a:rPr lang="el-GR" dirty="0" smtClean="0">
                <a:latin typeface="+mj-lt"/>
              </a:rPr>
              <a:t>δύο </a:t>
            </a:r>
            <a:r>
              <a:rPr lang="en-US" dirty="0" smtClean="0">
                <a:latin typeface="+mj-lt"/>
              </a:rPr>
              <a:t>              2             </a:t>
            </a:r>
            <a:r>
              <a:rPr lang="el-GR" dirty="0" smtClean="0">
                <a:latin typeface="+mj-lt"/>
              </a:rPr>
              <a:t>ἑπτά </a:t>
            </a:r>
            <a:r>
              <a:rPr lang="en-US" dirty="0" smtClean="0">
                <a:latin typeface="+mj-lt"/>
              </a:rPr>
              <a:t>  </a:t>
            </a:r>
            <a:r>
              <a:rPr lang="el-GR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      7</a:t>
            </a:r>
            <a:br>
              <a:rPr lang="en-US" dirty="0" smtClean="0">
                <a:latin typeface="+mj-lt"/>
              </a:rPr>
            </a:br>
            <a:r>
              <a:rPr lang="el-GR" dirty="0" smtClean="0">
                <a:latin typeface="+mj-lt"/>
              </a:rPr>
              <a:t>τρῖς  </a:t>
            </a:r>
            <a:r>
              <a:rPr lang="en-US" dirty="0" smtClean="0">
                <a:latin typeface="+mj-lt"/>
              </a:rPr>
              <a:t>            3             </a:t>
            </a:r>
            <a:r>
              <a:rPr lang="el-GR" dirty="0" smtClean="0">
                <a:latin typeface="+mj-lt"/>
              </a:rPr>
              <a:t>ὀκτώ  </a:t>
            </a:r>
            <a:r>
              <a:rPr lang="en-US" dirty="0" smtClean="0">
                <a:latin typeface="+mj-lt"/>
              </a:rPr>
              <a:t> </a:t>
            </a:r>
            <a:r>
              <a:rPr lang="el-GR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      8</a:t>
            </a:r>
            <a:br>
              <a:rPr lang="en-US" dirty="0" smtClean="0">
                <a:latin typeface="+mj-lt"/>
              </a:rPr>
            </a:br>
            <a:r>
              <a:rPr lang="el-GR" dirty="0" smtClean="0">
                <a:latin typeface="+mj-lt"/>
              </a:rPr>
              <a:t>τέσσαρες  </a:t>
            </a:r>
            <a:r>
              <a:rPr lang="en-US" dirty="0" smtClean="0">
                <a:latin typeface="+mj-lt"/>
              </a:rPr>
              <a:t>   4              </a:t>
            </a:r>
            <a:r>
              <a:rPr lang="el-GR" dirty="0" smtClean="0">
                <a:latin typeface="+mj-lt"/>
              </a:rPr>
              <a:t>ἐννέα   </a:t>
            </a:r>
            <a:r>
              <a:rPr lang="en-US" dirty="0" smtClean="0">
                <a:latin typeface="+mj-lt"/>
              </a:rPr>
              <a:t>      9</a:t>
            </a:r>
            <a:br>
              <a:rPr lang="en-US" dirty="0" smtClean="0">
                <a:latin typeface="+mj-lt"/>
              </a:rPr>
            </a:br>
            <a:r>
              <a:rPr lang="el-GR" dirty="0" smtClean="0">
                <a:latin typeface="+mj-lt"/>
              </a:rPr>
              <a:t>πέντε </a:t>
            </a:r>
            <a:r>
              <a:rPr lang="en-US" dirty="0" smtClean="0">
                <a:latin typeface="+mj-lt"/>
              </a:rPr>
              <a:t>           5              </a:t>
            </a:r>
            <a:r>
              <a:rPr lang="el-GR" dirty="0" smtClean="0">
                <a:latin typeface="+mj-lt"/>
              </a:rPr>
              <a:t>δέκα  </a:t>
            </a:r>
            <a:r>
              <a:rPr lang="en-US" dirty="0" smtClean="0">
                <a:latin typeface="+mj-lt"/>
              </a:rPr>
              <a:t>       10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+mj-lt"/>
              </a:rPr>
              <a:t>ἑκατόν</a:t>
            </a:r>
            <a:r>
              <a:rPr lang="en-US" dirty="0" smtClean="0">
                <a:latin typeface="+mj-lt"/>
              </a:rPr>
              <a:t> (100),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+mj-lt"/>
              </a:rPr>
              <a:t>χίλιοι</a:t>
            </a:r>
            <a:r>
              <a:rPr lang="en-US" dirty="0" smtClean="0">
                <a:latin typeface="+mj-lt"/>
              </a:rPr>
              <a:t> (1000)</a:t>
            </a:r>
          </a:p>
        </p:txBody>
      </p:sp>
    </p:spTree>
    <p:extLst>
      <p:ext uri="{BB962C8B-B14F-4D97-AF65-F5344CB8AC3E}">
        <p14:creationId xmlns:p14="http://schemas.microsoft.com/office/powerpoint/2010/main" val="108166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2209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0" smtClean="0"/>
              <a:t>Case Revisited</a:t>
            </a:r>
            <a:r>
              <a:rPr lang="en-US" b="0" smtClean="0">
                <a:latin typeface="Greekth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0" smtClean="0"/>
              <a:t>Introduction:  Case Revisited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763000" cy="46482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Greek's five cases:  </a:t>
            </a:r>
          </a:p>
          <a:p>
            <a:pPr lvl="1" eaLnBrk="1" hangingPunct="1">
              <a:defRPr/>
            </a:pPr>
            <a:r>
              <a:rPr lang="en-US" sz="3200" b="1" dirty="0" smtClean="0"/>
              <a:t>Nominative = subject</a:t>
            </a:r>
          </a:p>
          <a:p>
            <a:pPr lvl="1" eaLnBrk="1" hangingPunct="1">
              <a:defRPr/>
            </a:pPr>
            <a:r>
              <a:rPr lang="en-US" sz="3200" b="1" dirty="0" smtClean="0"/>
              <a:t>Genitive = possessive "of"</a:t>
            </a:r>
          </a:p>
          <a:p>
            <a:pPr lvl="1" eaLnBrk="1" hangingPunct="1">
              <a:defRPr/>
            </a:pPr>
            <a:r>
              <a:rPr lang="en-US" sz="3200" b="1" dirty="0" smtClean="0"/>
              <a:t>Dative = indirect object "to, by, for, at, with"</a:t>
            </a:r>
          </a:p>
          <a:p>
            <a:pPr lvl="1" eaLnBrk="1" hangingPunct="1">
              <a:defRPr/>
            </a:pPr>
            <a:r>
              <a:rPr lang="en-US" sz="3200" b="1" dirty="0" smtClean="0"/>
              <a:t>Accusative = object</a:t>
            </a:r>
          </a:p>
          <a:p>
            <a:pPr lvl="1" eaLnBrk="1" hangingPunct="1">
              <a:defRPr/>
            </a:pPr>
            <a:r>
              <a:rPr lang="en-US" sz="3200" b="1" dirty="0" smtClean="0"/>
              <a:t>Vocative = direct address</a:t>
            </a:r>
          </a:p>
          <a:p>
            <a:pPr eaLnBrk="1" hangingPunct="1">
              <a:defRPr/>
            </a:pPr>
            <a:r>
              <a:rPr lang="en-US" b="1" dirty="0" smtClean="0"/>
              <a:t>Nuances -- moving beyond the first year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76200"/>
            <a:ext cx="86106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b="0" smtClean="0"/>
              <a:t>Genitive Summary:  TP  ROADS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83820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Time 		–  within/during which</a:t>
            </a:r>
          </a:p>
          <a:p>
            <a:pPr eaLnBrk="1" hangingPunct="1">
              <a:defRPr/>
            </a:pPr>
            <a:r>
              <a:rPr lang="en-US" b="1" dirty="0" smtClean="0"/>
              <a:t>Possessive 	– mother’s womb</a:t>
            </a:r>
          </a:p>
          <a:p>
            <a:pPr eaLnBrk="1" hangingPunct="1">
              <a:defRPr/>
            </a:pPr>
            <a:r>
              <a:rPr lang="en-US" b="1" dirty="0" smtClean="0"/>
              <a:t>Relational 	–  brother of John</a:t>
            </a:r>
          </a:p>
          <a:p>
            <a:pPr eaLnBrk="1" hangingPunct="1">
              <a:defRPr/>
            </a:pPr>
            <a:r>
              <a:rPr lang="en-US" b="1" dirty="0" smtClean="0"/>
              <a:t>Objective 	–  blasphemy of God</a:t>
            </a:r>
          </a:p>
          <a:p>
            <a:pPr eaLnBrk="1" hangingPunct="1">
              <a:defRPr/>
            </a:pPr>
            <a:r>
              <a:rPr lang="en-US" b="1" dirty="0" smtClean="0"/>
              <a:t>Agency 		– taught of (by) God</a:t>
            </a:r>
          </a:p>
          <a:p>
            <a:pPr eaLnBrk="1" hangingPunct="1">
              <a:defRPr/>
            </a:pPr>
            <a:r>
              <a:rPr lang="en-US" b="1" dirty="0" smtClean="0"/>
              <a:t>Descriptive 	– temple of his body</a:t>
            </a:r>
          </a:p>
          <a:p>
            <a:pPr eaLnBrk="1" hangingPunct="1">
              <a:defRPr/>
            </a:pPr>
            <a:r>
              <a:rPr lang="en-US" b="1" dirty="0" smtClean="0"/>
              <a:t>Subjective 	– lust of the flesh—flesh’s lust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3400" y="228600"/>
            <a:ext cx="83058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b="0" smtClean="0"/>
              <a:t>Genitive:  Possessive &amp; Relational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7772400" cy="5334000"/>
          </a:xfrm>
        </p:spPr>
        <p:txBody>
          <a:bodyPr/>
          <a:lstStyle/>
          <a:p>
            <a:pPr eaLnBrk="1" hangingPunct="1">
              <a:defRPr/>
            </a:pP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Possessive</a:t>
            </a:r>
          </a:p>
          <a:p>
            <a:pPr lvl="1" eaLnBrk="1" hangingPunct="1">
              <a:defRPr/>
            </a:pP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τὴν  δόξαν αὐτοῦ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 his glory </a:t>
            </a:r>
          </a:p>
          <a:p>
            <a:pPr lvl="1" eaLnBrk="1" hangingPunct="1">
              <a:defRPr/>
            </a:pP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τὴν  κοιλίαν τῆς μητρὸς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>
              <a:defRPr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mother's womb</a:t>
            </a:r>
          </a:p>
          <a:p>
            <a:pPr eaLnBrk="1" hangingPunct="1">
              <a:defRPr/>
            </a:pP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Relational Genitive</a:t>
            </a:r>
          </a:p>
          <a:p>
            <a:pPr lvl="1" eaLnBrk="1" hangingPunct="1">
              <a:defRPr/>
            </a:pP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ἡ  μήτηρ αὐτοῦ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 his mother</a:t>
            </a:r>
          </a:p>
          <a:p>
            <a:pPr lvl="1" eaLnBrk="1" hangingPunct="1">
              <a:defRPr/>
            </a:pP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Μαρία  ἡ τοῦ  Κλωπᾶ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>
              <a:defRPr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Mary the [wife] of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Clopas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bldLvl="5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0" smtClean="0"/>
              <a:t>Genitive:  Descriptive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Descriptive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 eaLnBrk="1" hangingPunct="1">
              <a:defRPr/>
            </a:pP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Ὁ ζῆλος τοῦ οἴκου σου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>
              <a:defRPr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zeal of your house (specifies the focus of the zeal)</a:t>
            </a:r>
          </a:p>
          <a:p>
            <a:pPr lvl="1" eaLnBrk="1" hangingPunct="1">
              <a:defRPr/>
            </a:pP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τοῦ  ναοῦ τοῦ σώματος αὐτοῦ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>
              <a:defRPr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temple of his body (specifies which temple)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0" smtClean="0"/>
              <a:t>Genitive:  Subjective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Genitive functions like the subject of a verbal idea</a:t>
            </a:r>
          </a:p>
          <a:p>
            <a:pPr eaLnBrk="1" hangingPunct="1"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ἡ ὲπιθυμία  τῆς  σαρκός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defRPr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lust of the flesh -- the flesh lusts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bldLvl="4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0" smtClean="0"/>
              <a:t>Genitive:  Objective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Genitives functions like the object of a verbal idea</a:t>
            </a:r>
          </a:p>
          <a:p>
            <a:pPr eaLnBrk="1" hangingPunct="1"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ἡ  δὲ τοῦ  πνεύματος βλασφημία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 the blasphemy against the Spirit -- blaspheme the Spirit (object)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you take: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τὴν ἀγάπην τοῦ θεοῦ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5:42) –objective or subjective?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What’s the difference?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bldLvl="4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0" smtClean="0"/>
              <a:t>Genitive:  Time &amp; Agency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Time: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time within which</a:t>
            </a:r>
          </a:p>
          <a:p>
            <a:pPr eaLnBrk="1" hangingPunct="1"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ἦλθεν πρὸς αὐτὸν νυκτός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defRPr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came to him during the night</a:t>
            </a:r>
          </a:p>
          <a:p>
            <a:pPr eaLnBrk="1" hangingPunct="1">
              <a:defRPr/>
            </a:pP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Agency: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identifies agency:  "by"</a:t>
            </a:r>
          </a:p>
          <a:p>
            <a:pPr eaLnBrk="1" hangingPunct="1"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ἔσονται πάντες διδακτοὶ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[adj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.]</a:t>
            </a:r>
            <a:r>
              <a:rPr lang="el-GR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anose="02020603050405020304" pitchFamily="18" charset="0"/>
              </a:rPr>
              <a:t>θεοῦ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defRPr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shall all be taught </a:t>
            </a:r>
            <a:r>
              <a:rPr lang="en-US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73138"/>
            <a:ext cx="7772400" cy="6413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4000" b="1" smtClean="0"/>
              <a:t>Rapping the Lord’s Prayer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el-GR" altLang="en-US" dirty="0" smtClean="0">
                <a:cs typeface="Times New Roman" panose="02020603050405020304" pitchFamily="18" charset="0"/>
              </a:rPr>
              <a:t>ὡς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el-GR" altLang="en-US" dirty="0" smtClean="0"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el-GR" altLang="en-US" dirty="0" smtClean="0">
                <a:cs typeface="Times New Roman" panose="02020603050405020304" pitchFamily="18" charset="0"/>
              </a:rPr>
              <a:t>ἐν    οὐρανῷ</a:t>
            </a:r>
            <a:r>
              <a:rPr lang="en-US" altLang="en-US" dirty="0" smtClean="0">
                <a:cs typeface="Times New Roman" panose="02020603050405020304" pitchFamily="18" charset="0"/>
              </a:rPr>
              <a:t>  </a:t>
            </a:r>
            <a:r>
              <a:rPr lang="el-GR" altLang="en-US" dirty="0" smtClean="0">
                <a:cs typeface="Times New Roman" panose="02020603050405020304" pitchFamily="18" charset="0"/>
              </a:rPr>
              <a:t>καὶ   ἐπὶ   γῆς·</a:t>
            </a:r>
            <a:r>
              <a:rPr lang="en-US" altLang="en-US" dirty="0" smtClean="0">
                <a:cs typeface="Times New Roman" panose="02020603050405020304" pitchFamily="18" charset="0"/>
              </a:rPr>
              <a:t>  </a:t>
            </a:r>
            <a:br>
              <a:rPr lang="en-US" altLang="en-US" dirty="0" smtClean="0">
                <a:cs typeface="Times New Roman" panose="02020603050405020304" pitchFamily="18" charset="0"/>
              </a:rPr>
            </a:br>
            <a:r>
              <a:rPr lang="en-US" altLang="en-US" dirty="0" smtClean="0">
                <a:cs typeface="Times New Roman" panose="02020603050405020304" pitchFamily="18" charset="0"/>
              </a:rPr>
              <a:t>  </a:t>
            </a:r>
            <a:r>
              <a:rPr lang="en-US" altLang="en-US" sz="2000" b="1" dirty="0" smtClean="0">
                <a:cs typeface="Times New Roman" panose="02020603050405020304" pitchFamily="18" charset="0"/>
              </a:rPr>
              <a:t>as       in            heaven          also      on       earth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>
                <a:cs typeface="Times New Roman" panose="02020603050405020304" pitchFamily="18" charset="0"/>
              </a:rPr>
              <a:t>  </a:t>
            </a:r>
            <a:r>
              <a:rPr lang="el-GR" altLang="en-US" dirty="0" smtClean="0">
                <a:cs typeface="Times New Roman" panose="02020603050405020304" pitchFamily="18" charset="0"/>
              </a:rPr>
              <a:t>τὸν     ἄρτον      ἥμῶν    τὸν </a:t>
            </a:r>
            <a:r>
              <a:rPr lang="en-US" altLang="en-US" dirty="0" smtClean="0">
                <a:cs typeface="Times New Roman" panose="02020603050405020304" pitchFamily="18" charset="0"/>
              </a:rPr>
              <a:t/>
            </a:r>
            <a:br>
              <a:rPr lang="en-US" altLang="en-US" dirty="0" smtClean="0">
                <a:cs typeface="Times New Roman" panose="02020603050405020304" pitchFamily="18" charset="0"/>
              </a:rPr>
            </a:br>
            <a:r>
              <a:rPr lang="en-US" altLang="en-US" dirty="0" smtClean="0">
                <a:cs typeface="Times New Roman" panose="02020603050405020304" pitchFamily="18" charset="0"/>
              </a:rPr>
              <a:t>   </a:t>
            </a:r>
            <a:r>
              <a:rPr lang="en-US" altLang="en-US" sz="2400" b="1" dirty="0" smtClean="0">
                <a:cs typeface="Times New Roman" panose="02020603050405020304" pitchFamily="18" charset="0"/>
              </a:rPr>
              <a:t> the       bread            our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>
                <a:cs typeface="Times New Roman" panose="02020603050405020304" pitchFamily="18" charset="0"/>
              </a:rPr>
              <a:t>    </a:t>
            </a:r>
            <a:r>
              <a:rPr lang="el-GR" altLang="en-US" dirty="0" smtClean="0">
                <a:cs typeface="Times New Roman" panose="02020603050405020304" pitchFamily="18" charset="0"/>
              </a:rPr>
              <a:t>ἐπιούσιον</a:t>
            </a:r>
            <a:r>
              <a:rPr lang="en-US" altLang="en-US" dirty="0" smtClean="0">
                <a:cs typeface="Times New Roman" panose="02020603050405020304" pitchFamily="18" charset="0"/>
              </a:rPr>
              <a:t>    </a:t>
            </a:r>
            <a:r>
              <a:rPr lang="el-GR" altLang="en-US" dirty="0" smtClean="0">
                <a:cs typeface="Times New Roman" panose="02020603050405020304" pitchFamily="18" charset="0"/>
              </a:rPr>
              <a:t>  δὸς</a:t>
            </a:r>
            <a:r>
              <a:rPr lang="en-US" altLang="en-US" dirty="0" smtClean="0">
                <a:cs typeface="Times New Roman" panose="02020603050405020304" pitchFamily="18" charset="0"/>
              </a:rPr>
              <a:t>  </a:t>
            </a:r>
            <a:r>
              <a:rPr lang="el-GR" altLang="en-US" dirty="0" smtClean="0"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el-GR" altLang="en-US" dirty="0" smtClean="0">
                <a:cs typeface="Times New Roman" panose="02020603050405020304" pitchFamily="18" charset="0"/>
              </a:rPr>
              <a:t>ἡμῖν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el-GR" altLang="en-US" dirty="0" smtClean="0">
                <a:cs typeface="Times New Roman" panose="02020603050405020304" pitchFamily="18" charset="0"/>
              </a:rPr>
              <a:t>   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el-GR" altLang="en-US" dirty="0" smtClean="0">
                <a:cs typeface="Times New Roman" panose="02020603050405020304" pitchFamily="18" charset="0"/>
              </a:rPr>
              <a:t>σήμερον·</a:t>
            </a:r>
            <a:r>
              <a:rPr lang="en-US" altLang="en-US" dirty="0" smtClean="0">
                <a:cs typeface="Times New Roman" panose="02020603050405020304" pitchFamily="18" charset="0"/>
              </a:rPr>
              <a:t>  </a:t>
            </a:r>
            <a:br>
              <a:rPr lang="en-US" altLang="en-US" dirty="0" smtClean="0">
                <a:cs typeface="Times New Roman" panose="02020603050405020304" pitchFamily="18" charset="0"/>
              </a:rPr>
            </a:br>
            <a:r>
              <a:rPr lang="en-US" altLang="en-US" dirty="0" smtClean="0">
                <a:cs typeface="Times New Roman" panose="02020603050405020304" pitchFamily="18" charset="0"/>
              </a:rPr>
              <a:t>      </a:t>
            </a:r>
            <a:r>
              <a:rPr lang="en-US" altLang="en-US" sz="2000" dirty="0" smtClean="0">
                <a:cs typeface="Times New Roman" panose="02020603050405020304" pitchFamily="18" charset="0"/>
              </a:rPr>
              <a:t>  </a:t>
            </a:r>
            <a:r>
              <a:rPr lang="en-US" altLang="en-US" sz="2400" b="1" dirty="0" smtClean="0">
                <a:cs typeface="Times New Roman" panose="02020603050405020304" pitchFamily="18" charset="0"/>
              </a:rPr>
              <a:t>  daily               give        us               today</a:t>
            </a:r>
          </a:p>
        </p:txBody>
      </p:sp>
    </p:spTree>
    <p:extLst>
      <p:ext uri="{BB962C8B-B14F-4D97-AF65-F5344CB8AC3E}">
        <p14:creationId xmlns:p14="http://schemas.microsoft.com/office/powerpoint/2010/main" val="613540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76200"/>
            <a:ext cx="86106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b="0" smtClean="0"/>
              <a:t>Genitive Summary:  TP  ROADS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83820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/>
              <a:t>Time 		–  within/during which</a:t>
            </a:r>
          </a:p>
          <a:p>
            <a:pPr eaLnBrk="1" hangingPunct="1">
              <a:defRPr/>
            </a:pPr>
            <a:r>
              <a:rPr lang="en-US" b="1" smtClean="0"/>
              <a:t>Possessive 	– God's glory</a:t>
            </a:r>
          </a:p>
          <a:p>
            <a:pPr eaLnBrk="1" hangingPunct="1">
              <a:defRPr/>
            </a:pPr>
            <a:r>
              <a:rPr lang="en-US" b="1" smtClean="0"/>
              <a:t>Relational 	–  brother of John</a:t>
            </a:r>
          </a:p>
          <a:p>
            <a:pPr eaLnBrk="1" hangingPunct="1">
              <a:defRPr/>
            </a:pPr>
            <a:r>
              <a:rPr lang="en-US" b="1" smtClean="0"/>
              <a:t>Objective 	–  blasphemy of God</a:t>
            </a:r>
          </a:p>
          <a:p>
            <a:pPr eaLnBrk="1" hangingPunct="1">
              <a:defRPr/>
            </a:pPr>
            <a:r>
              <a:rPr lang="en-US" b="1" smtClean="0"/>
              <a:t>Agency 		– taught by God</a:t>
            </a:r>
          </a:p>
          <a:p>
            <a:pPr eaLnBrk="1" hangingPunct="1">
              <a:defRPr/>
            </a:pPr>
            <a:r>
              <a:rPr lang="en-US" b="1" smtClean="0"/>
              <a:t>Descriptive 	– temple of his body</a:t>
            </a:r>
          </a:p>
          <a:p>
            <a:pPr eaLnBrk="1" hangingPunct="1">
              <a:defRPr/>
            </a:pPr>
            <a:r>
              <a:rPr lang="en-US" b="1" smtClean="0"/>
              <a:t>Subjective 	– lust of the flesh—flesh’s lust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0" smtClean="0"/>
              <a:t>Dative Summary:   I I  LIST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Indirect object:    He gave it to him</a:t>
            </a:r>
          </a:p>
          <a:p>
            <a:pPr eaLnBrk="1" hangingPunct="1">
              <a:defRPr/>
            </a:pPr>
            <a:r>
              <a:rPr lang="en-US" b="1" smtClean="0"/>
              <a:t>Interest:              store for yourselves</a:t>
            </a:r>
          </a:p>
          <a:p>
            <a:pPr eaLnBrk="1" hangingPunct="1">
              <a:defRPr/>
            </a:pPr>
            <a:r>
              <a:rPr lang="en-US" b="1" smtClean="0"/>
              <a:t>Location:             in a small boat</a:t>
            </a:r>
          </a:p>
          <a:p>
            <a:pPr eaLnBrk="1" hangingPunct="1">
              <a:defRPr/>
            </a:pPr>
            <a:r>
              <a:rPr lang="en-US" b="1" smtClean="0"/>
              <a:t>Instrumental:       saved by grace</a:t>
            </a:r>
          </a:p>
          <a:p>
            <a:pPr eaLnBrk="1" hangingPunct="1">
              <a:defRPr/>
            </a:pPr>
            <a:r>
              <a:rPr lang="en-US" b="1" smtClean="0"/>
              <a:t>Sphere:                knew in his spirit</a:t>
            </a:r>
          </a:p>
          <a:p>
            <a:pPr eaLnBrk="1" hangingPunct="1">
              <a:defRPr/>
            </a:pPr>
            <a:r>
              <a:rPr lang="en-US" b="1" smtClean="0"/>
              <a:t>Time: point of time—on third 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00200" y="76200"/>
            <a:ext cx="63246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b="0" smtClean="0"/>
              <a:t>Dative:  Indirect object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You gave the ball </a:t>
            </a:r>
            <a:r>
              <a:rPr lang="en-US" b="1" u="sng" smtClean="0"/>
              <a:t>to him</a:t>
            </a:r>
          </a:p>
          <a:p>
            <a:pPr eaLnBrk="1" hangingPunct="1">
              <a:defRPr/>
            </a:pPr>
            <a:r>
              <a:rPr lang="en-US" b="1" smtClean="0"/>
              <a:t>She spoke </a:t>
            </a:r>
            <a:r>
              <a:rPr lang="en-US" b="1" u="sng" smtClean="0"/>
              <a:t>to him</a:t>
            </a:r>
            <a:r>
              <a:rPr lang="en-US" b="1" smtClean="0"/>
              <a:t> saying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143000" y="228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0" smtClean="0"/>
              <a:t>Dative:  Interest &amp; Location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1752600"/>
            <a:ext cx="7772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Dative of Interest: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advantage or disadvantage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Μὴ θησαυρίζετε ὑμῖν θησαυροὺς ἐπὶ τῆς γῆς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not store up for yourselves treasure on earth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Dative of location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ἐν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πρός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οἰ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...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μαθηταὶ τῷ πλοιαρίῳ ἤλθον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disciples...came in a small boat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295400" y="152400"/>
            <a:ext cx="7239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b="0" smtClean="0"/>
              <a:t>Dative:  Instrument &amp; Time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7724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Instrumental: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means by which</a:t>
            </a:r>
          </a:p>
          <a:p>
            <a:pPr eaLnBrk="1" hangingPunct="1"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χάριτί  ἐστε σεσῳσμένοι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defRPr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have been saved </a:t>
            </a:r>
            <a:r>
              <a:rPr lang="en-US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grace</a:t>
            </a:r>
          </a:p>
          <a:p>
            <a:pPr eaLnBrk="1" hangingPunct="1">
              <a:defRPr/>
            </a:pP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Dative of time: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point of time</a:t>
            </a:r>
          </a:p>
          <a:p>
            <a:pPr eaLnBrk="1" hangingPunct="1"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Καὶ τῇ ἡμέρᾳ τῇ τρίτῃ γάμος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(wedding)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ἐγένετο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defRPr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the third day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there was a wedding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0" y="228600"/>
            <a:ext cx="4343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b="0" smtClean="0"/>
              <a:t>Dative:  Sphere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Dative of Sphere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abstract realm of idea (contra specific location [dative of location])</a:t>
            </a:r>
          </a:p>
          <a:p>
            <a:pPr eaLnBrk="1" hangingPunct="1"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καὶ  εὐθὺς ἐπιγνοὺς ὁ  Ἰησοῦς τῷ πνεύματι αὐτοῦ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defRPr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immediately Jesus knew in [the sphere of] his spirit.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0" smtClean="0"/>
              <a:t>Dative Summary:   I I  LIST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Indirect object:    He gave it to him</a:t>
            </a:r>
          </a:p>
          <a:p>
            <a:pPr eaLnBrk="1" hangingPunct="1">
              <a:defRPr/>
            </a:pPr>
            <a:r>
              <a:rPr lang="en-US" b="1" smtClean="0"/>
              <a:t>Interest:              store for yourselves</a:t>
            </a:r>
          </a:p>
          <a:p>
            <a:pPr eaLnBrk="1" hangingPunct="1">
              <a:defRPr/>
            </a:pPr>
            <a:r>
              <a:rPr lang="en-US" b="1" smtClean="0"/>
              <a:t>Location:             in a small boat</a:t>
            </a:r>
          </a:p>
          <a:p>
            <a:pPr eaLnBrk="1" hangingPunct="1">
              <a:defRPr/>
            </a:pPr>
            <a:r>
              <a:rPr lang="en-US" b="1" smtClean="0"/>
              <a:t>Instrumental:       saved by grace</a:t>
            </a:r>
          </a:p>
          <a:p>
            <a:pPr eaLnBrk="1" hangingPunct="1">
              <a:defRPr/>
            </a:pPr>
            <a:r>
              <a:rPr lang="en-US" b="1" smtClean="0"/>
              <a:t>Sphere:                knew in his spirit</a:t>
            </a:r>
          </a:p>
          <a:p>
            <a:pPr eaLnBrk="1" hangingPunct="1">
              <a:defRPr/>
            </a:pPr>
            <a:r>
              <a:rPr lang="en-US" b="1" smtClean="0"/>
              <a:t>Time: point of time—on third day</a:t>
            </a:r>
          </a:p>
          <a:p>
            <a:pPr eaLnBrk="1" hangingPunct="1">
              <a:defRPr/>
            </a:pPr>
            <a:endParaRPr 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00200" y="152400"/>
            <a:ext cx="59436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b="0" smtClean="0"/>
              <a:t>Chapter 28 Vocabulary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7724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ἀσπάζομαι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greet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δέχομαι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take, receive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διδάσκαλος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-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ὁ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teacher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ἐπερωτάω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ask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θεωρέω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look 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76400" y="152400"/>
            <a:ext cx="61722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b="0" smtClean="0"/>
              <a:t>Chapter 28 Vocabulary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990600"/>
            <a:ext cx="7772400" cy="5867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λίθος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-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ὁ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stone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συνάγω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gather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τοιοῦτος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-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αύτη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-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οῦτον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ὑπάρχω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am, exist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χαρά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ᾶς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ἡ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90800" y="381000"/>
            <a:ext cx="50292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b="0" smtClean="0"/>
              <a:t>Vocabulary Review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4000" smtClean="0"/>
              <a:t>Rapping the Lord’s Prayer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41475"/>
            <a:ext cx="9144000" cy="44545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latin typeface="+mj-lt"/>
              </a:rPr>
              <a:t> </a:t>
            </a:r>
            <a:r>
              <a:rPr lang="el-GR" sz="3600" dirty="0" smtClean="0">
                <a:latin typeface="+mj-lt"/>
              </a:rPr>
              <a:t>καὶ</a:t>
            </a:r>
            <a:r>
              <a:rPr lang="en-US" sz="3600" dirty="0" smtClean="0">
                <a:latin typeface="+mj-lt"/>
              </a:rPr>
              <a:t>   </a:t>
            </a:r>
            <a:r>
              <a:rPr lang="el-GR" sz="3600" dirty="0" smtClean="0">
                <a:latin typeface="+mj-lt"/>
              </a:rPr>
              <a:t>ἄφες</a:t>
            </a:r>
            <a:r>
              <a:rPr lang="en-US" sz="3600" dirty="0" smtClean="0">
                <a:latin typeface="+mj-lt"/>
              </a:rPr>
              <a:t>  </a:t>
            </a:r>
            <a:r>
              <a:rPr lang="el-GR" sz="3600" dirty="0" smtClean="0">
                <a:latin typeface="+mj-lt"/>
              </a:rPr>
              <a:t>ἡμῖν</a:t>
            </a:r>
            <a:r>
              <a:rPr lang="en-US" sz="3600" dirty="0" smtClean="0">
                <a:latin typeface="+mj-lt"/>
              </a:rPr>
              <a:t>  </a:t>
            </a:r>
            <a:r>
              <a:rPr lang="el-GR" sz="3600" dirty="0" smtClean="0">
                <a:latin typeface="+mj-lt"/>
              </a:rPr>
              <a:t>τὰ</a:t>
            </a:r>
            <a:r>
              <a:rPr lang="en-US" sz="3600" dirty="0" smtClean="0">
                <a:latin typeface="+mj-lt"/>
              </a:rPr>
              <a:t>  </a:t>
            </a:r>
            <a:r>
              <a:rPr lang="el-GR" sz="3600" dirty="0" smtClean="0">
                <a:latin typeface="+mj-lt"/>
              </a:rPr>
              <a:t>ὀφειλήματα ἡμῶν</a:t>
            </a:r>
            <a:r>
              <a:rPr lang="en-US" sz="3600" dirty="0" smtClean="0">
                <a:latin typeface="+mj-lt"/>
              </a:rPr>
              <a:t>  </a:t>
            </a:r>
            <a:br>
              <a:rPr lang="en-US" sz="3600" dirty="0" smtClean="0">
                <a:latin typeface="+mj-lt"/>
              </a:rPr>
            </a:br>
            <a:r>
              <a:rPr lang="en-US" sz="3600" dirty="0" smtClean="0">
                <a:latin typeface="+mj-lt"/>
              </a:rPr>
              <a:t> </a:t>
            </a:r>
            <a:r>
              <a:rPr lang="en-US" sz="2800" b="1" dirty="0" smtClean="0">
                <a:latin typeface="+mj-lt"/>
              </a:rPr>
              <a:t> and    forgive       us          trespasses         our</a:t>
            </a:r>
          </a:p>
          <a:p>
            <a:pPr eaLnBrk="1" hangingPunct="1">
              <a:defRPr/>
            </a:pPr>
            <a:r>
              <a:rPr lang="el-GR" sz="3600" dirty="0" smtClean="0">
                <a:latin typeface="+mj-lt"/>
              </a:rPr>
              <a:t>   </a:t>
            </a:r>
            <a:r>
              <a:rPr lang="en-US" sz="3600" dirty="0" smtClean="0">
                <a:latin typeface="+mj-lt"/>
              </a:rPr>
              <a:t> </a:t>
            </a:r>
            <a:r>
              <a:rPr lang="el-GR" sz="3600" dirty="0" smtClean="0">
                <a:latin typeface="+mj-lt"/>
              </a:rPr>
              <a:t>ὡς </a:t>
            </a:r>
            <a:r>
              <a:rPr lang="en-US" sz="3600" dirty="0" smtClean="0">
                <a:latin typeface="+mj-lt"/>
              </a:rPr>
              <a:t>   </a:t>
            </a:r>
            <a:r>
              <a:rPr lang="el-GR" sz="3600" dirty="0" smtClean="0">
                <a:latin typeface="+mj-lt"/>
              </a:rPr>
              <a:t>καὶ</a:t>
            </a:r>
            <a:r>
              <a:rPr lang="en-US" sz="3600" dirty="0" smtClean="0">
                <a:latin typeface="+mj-lt"/>
              </a:rPr>
              <a:t>     </a:t>
            </a:r>
            <a:r>
              <a:rPr lang="el-GR" sz="3600" dirty="0" smtClean="0">
                <a:latin typeface="+mj-lt"/>
              </a:rPr>
              <a:t>ἡμεῖς</a:t>
            </a:r>
            <a:r>
              <a:rPr lang="en-US" sz="3600" dirty="0" smtClean="0">
                <a:latin typeface="+mj-lt"/>
              </a:rPr>
              <a:t> </a:t>
            </a:r>
            <a:r>
              <a:rPr lang="el-GR" sz="3600" dirty="0" smtClean="0">
                <a:latin typeface="+mj-lt"/>
              </a:rPr>
              <a:t>  </a:t>
            </a:r>
            <a:r>
              <a:rPr lang="en-US" sz="3600" dirty="0" smtClean="0">
                <a:latin typeface="+mj-lt"/>
              </a:rPr>
              <a:t> </a:t>
            </a:r>
            <a:r>
              <a:rPr lang="el-GR" sz="3600" dirty="0" smtClean="0">
                <a:latin typeface="+mj-lt"/>
              </a:rPr>
              <a:t>ἀφήκαμεν</a:t>
            </a:r>
            <a:r>
              <a:rPr lang="en-US" sz="3600" dirty="0" smtClean="0">
                <a:latin typeface="+mj-lt"/>
              </a:rPr>
              <a:t/>
            </a:r>
            <a:br>
              <a:rPr lang="en-US" sz="3600" dirty="0" smtClean="0">
                <a:latin typeface="+mj-lt"/>
              </a:rPr>
            </a:br>
            <a:r>
              <a:rPr lang="en-US" sz="2400" dirty="0" smtClean="0">
                <a:latin typeface="+mj-lt"/>
              </a:rPr>
              <a:t>      </a:t>
            </a:r>
            <a:r>
              <a:rPr lang="en-US" sz="2800" b="1" dirty="0" smtClean="0">
                <a:latin typeface="+mj-lt"/>
              </a:rPr>
              <a:t>  as     also         we        have forgiven </a:t>
            </a:r>
          </a:p>
          <a:p>
            <a:pPr eaLnBrk="1" hangingPunct="1">
              <a:defRPr/>
            </a:pPr>
            <a:r>
              <a:rPr lang="en-US" sz="3600" dirty="0" smtClean="0">
                <a:latin typeface="+mj-lt"/>
              </a:rPr>
              <a:t>    </a:t>
            </a:r>
            <a:r>
              <a:rPr lang="el-GR" sz="3600" dirty="0" smtClean="0">
                <a:latin typeface="+mj-lt"/>
              </a:rPr>
              <a:t>τοῖς</a:t>
            </a:r>
            <a:r>
              <a:rPr lang="en-US" sz="3600" dirty="0" smtClean="0">
                <a:latin typeface="+mj-lt"/>
              </a:rPr>
              <a:t>     </a:t>
            </a:r>
            <a:r>
              <a:rPr lang="el-GR" sz="3600" dirty="0" smtClean="0">
                <a:latin typeface="+mj-lt"/>
              </a:rPr>
              <a:t>    ὀφειλέταις</a:t>
            </a:r>
            <a:r>
              <a:rPr lang="en-US" sz="3600" dirty="0" smtClean="0">
                <a:latin typeface="+mj-lt"/>
              </a:rPr>
              <a:t>    </a:t>
            </a:r>
            <a:r>
              <a:rPr lang="el-GR" sz="3600" dirty="0" smtClean="0">
                <a:latin typeface="+mj-lt"/>
              </a:rPr>
              <a:t> </a:t>
            </a:r>
            <a:r>
              <a:rPr lang="en-US" sz="3600" dirty="0" smtClean="0">
                <a:latin typeface="+mj-lt"/>
              </a:rPr>
              <a:t> </a:t>
            </a:r>
            <a:r>
              <a:rPr lang="el-GR" sz="3600" dirty="0" smtClean="0">
                <a:latin typeface="+mj-lt"/>
              </a:rPr>
              <a:t>ἡμῶν </a:t>
            </a:r>
            <a:r>
              <a:rPr lang="en-US" sz="3600" dirty="0" smtClean="0">
                <a:latin typeface="+mj-lt"/>
              </a:rPr>
              <a:t>  </a:t>
            </a:r>
            <a:br>
              <a:rPr lang="en-US" sz="3600" dirty="0" smtClean="0">
                <a:latin typeface="+mj-lt"/>
              </a:rPr>
            </a:br>
            <a:r>
              <a:rPr lang="en-US" sz="3600" dirty="0" smtClean="0">
                <a:latin typeface="+mj-lt"/>
              </a:rPr>
              <a:t>  </a:t>
            </a:r>
            <a:r>
              <a:rPr lang="en-US" sz="2800" b="1" dirty="0" smtClean="0">
                <a:latin typeface="+mj-lt"/>
              </a:rPr>
              <a:t> the ones         trespassing            us</a:t>
            </a:r>
          </a:p>
        </p:txBody>
      </p:sp>
    </p:spTree>
    <p:extLst>
      <p:ext uri="{BB962C8B-B14F-4D97-AF65-F5344CB8AC3E}">
        <p14:creationId xmlns:p14="http://schemas.microsoft.com/office/powerpoint/2010/main" val="4109208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00200" y="152400"/>
            <a:ext cx="59436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b="0" smtClean="0"/>
              <a:t>Chapter 28 Vocabulary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7724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ἀσπάζομαι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greet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δέχομαι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take, receive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διδάσκαλος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-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ὁ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teacher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ἐπερωτάω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ask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θεωρέω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look at</a:t>
            </a:r>
          </a:p>
        </p:txBody>
      </p:sp>
    </p:spTree>
    <p:extLst>
      <p:ext uri="{BB962C8B-B14F-4D97-AF65-F5344CB8AC3E}">
        <p14:creationId xmlns:p14="http://schemas.microsoft.com/office/powerpoint/2010/main" val="3436130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76400" y="152400"/>
            <a:ext cx="61722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b="0" smtClean="0"/>
              <a:t>Chapter 28 Vocabulary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990600"/>
            <a:ext cx="7772400" cy="5867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λίθος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-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ὁ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stone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συνάγω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gather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τοιοῦτος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-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αύτη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-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οῦτον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ὑπάρχω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am, exist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χαρά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ᾶς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ἡ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joy</a:t>
            </a:r>
          </a:p>
        </p:txBody>
      </p:sp>
    </p:spTree>
    <p:extLst>
      <p:ext uri="{BB962C8B-B14F-4D97-AF65-F5344CB8AC3E}">
        <p14:creationId xmlns:p14="http://schemas.microsoft.com/office/powerpoint/2010/main" val="2904779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76200"/>
            <a:ext cx="6019800" cy="762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Chapter 27 Vocabulary 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638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+mj-lt"/>
              </a:rPr>
              <a:t>δύο</a:t>
            </a:r>
            <a:r>
              <a:rPr lang="en-US" dirty="0" smtClean="0">
                <a:latin typeface="+mj-lt"/>
              </a:rPr>
              <a:t> </a:t>
            </a:r>
            <a:endParaRPr lang="en-US" dirty="0" smtClean="0">
              <a:latin typeface="+mj-lt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j-lt"/>
              </a:rPr>
              <a:t>two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+mj-lt"/>
              </a:rPr>
              <a:t>δώδεκα</a:t>
            </a:r>
            <a:r>
              <a:rPr lang="en-US" dirty="0" smtClean="0">
                <a:latin typeface="+mj-lt"/>
              </a:rPr>
              <a:t> </a:t>
            </a:r>
            <a:endParaRPr lang="en-US" dirty="0" smtClean="0">
              <a:latin typeface="+mj-lt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j-lt"/>
              </a:rPr>
              <a:t>twelve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+mj-lt"/>
              </a:rPr>
              <a:t>εἷς</a:t>
            </a:r>
            <a:r>
              <a:rPr lang="en-US" dirty="0" smtClean="0">
                <a:latin typeface="+mj-lt"/>
              </a:rPr>
              <a:t>,  </a:t>
            </a:r>
            <a:r>
              <a:rPr lang="el-GR" dirty="0" smtClean="0">
                <a:latin typeface="+mj-lt"/>
              </a:rPr>
              <a:t>μία</a:t>
            </a:r>
            <a:r>
              <a:rPr lang="en-US" dirty="0" smtClean="0">
                <a:latin typeface="+mj-lt"/>
              </a:rPr>
              <a:t>,  </a:t>
            </a:r>
            <a:r>
              <a:rPr lang="el-GR" dirty="0" smtClean="0">
                <a:latin typeface="+mj-lt"/>
              </a:rPr>
              <a:t>ἕν</a:t>
            </a:r>
            <a:r>
              <a:rPr lang="en-US" dirty="0" smtClean="0">
                <a:latin typeface="+mj-lt"/>
              </a:rPr>
              <a:t> </a:t>
            </a:r>
            <a:endParaRPr lang="en-US" dirty="0" smtClean="0">
              <a:latin typeface="+mj-lt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j-lt"/>
              </a:rPr>
              <a:t>one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+mj-lt"/>
              </a:rPr>
              <a:t>ἑκατόν </a:t>
            </a:r>
            <a:r>
              <a:rPr lang="en-US" dirty="0" smtClean="0">
                <a:latin typeface="+mj-lt"/>
              </a:rPr>
              <a:t> </a:t>
            </a:r>
            <a:endParaRPr lang="en-US" dirty="0" smtClean="0">
              <a:latin typeface="+mj-lt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j-lt"/>
              </a:rPr>
              <a:t>one hundred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+mj-lt"/>
              </a:rPr>
              <a:t>ἑπτά </a:t>
            </a:r>
            <a:r>
              <a:rPr lang="en-US" dirty="0" smtClean="0">
                <a:latin typeface="+mj-lt"/>
              </a:rPr>
              <a:t> </a:t>
            </a:r>
            <a:endParaRPr lang="en-US" dirty="0" smtClean="0">
              <a:latin typeface="+mj-lt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j-lt"/>
              </a:rPr>
              <a:t>seven</a:t>
            </a:r>
          </a:p>
        </p:txBody>
      </p:sp>
    </p:spTree>
    <p:extLst>
      <p:ext uri="{BB962C8B-B14F-4D97-AF65-F5344CB8AC3E}">
        <p14:creationId xmlns:p14="http://schemas.microsoft.com/office/powerpoint/2010/main" val="2705402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76200"/>
            <a:ext cx="5867400" cy="762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Chapter 27 Vocabulary</a:t>
            </a:r>
            <a:r>
              <a:rPr lang="en-US" altLang="en-US" smtClean="0"/>
              <a:t> 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066800"/>
            <a:ext cx="77724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+mj-lt"/>
              </a:rPr>
              <a:t>μηδείς</a:t>
            </a:r>
            <a:r>
              <a:rPr lang="en-US" dirty="0" smtClean="0">
                <a:latin typeface="+mj-lt"/>
              </a:rPr>
              <a:t>,  </a:t>
            </a:r>
            <a:r>
              <a:rPr lang="el-GR" dirty="0" smtClean="0">
                <a:latin typeface="+mj-lt"/>
              </a:rPr>
              <a:t>μηδεμία</a:t>
            </a:r>
            <a:r>
              <a:rPr lang="en-US" dirty="0" smtClean="0">
                <a:latin typeface="+mj-lt"/>
              </a:rPr>
              <a:t>,  </a:t>
            </a:r>
            <a:r>
              <a:rPr lang="el-GR" dirty="0" smtClean="0">
                <a:latin typeface="+mj-lt"/>
              </a:rPr>
              <a:t>μηδέν</a:t>
            </a:r>
            <a:r>
              <a:rPr lang="en-US" dirty="0" smtClean="0">
                <a:latin typeface="+mj-lt"/>
              </a:rPr>
              <a:t> </a:t>
            </a:r>
            <a:endParaRPr lang="en-US" dirty="0" smtClean="0">
              <a:latin typeface="+mj-lt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j-lt"/>
              </a:rPr>
              <a:t>no, no one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+mj-lt"/>
              </a:rPr>
              <a:t>οὐδείς</a:t>
            </a:r>
            <a:r>
              <a:rPr lang="en-US" dirty="0" smtClean="0">
                <a:latin typeface="+mj-lt"/>
              </a:rPr>
              <a:t>,  </a:t>
            </a:r>
            <a:r>
              <a:rPr lang="el-GR" dirty="0" smtClean="0">
                <a:latin typeface="+mj-lt"/>
              </a:rPr>
              <a:t>οὐδεμία</a:t>
            </a:r>
            <a:r>
              <a:rPr lang="en-US" dirty="0" smtClean="0">
                <a:latin typeface="+mj-lt"/>
              </a:rPr>
              <a:t>,  </a:t>
            </a:r>
            <a:r>
              <a:rPr lang="el-GR" dirty="0" smtClean="0">
                <a:latin typeface="+mj-lt"/>
              </a:rPr>
              <a:t>οὐδέν</a:t>
            </a:r>
            <a:r>
              <a:rPr lang="en-US" dirty="0" smtClean="0">
                <a:latin typeface="+mj-lt"/>
              </a:rPr>
              <a:t> </a:t>
            </a:r>
            <a:endParaRPr lang="en-US" dirty="0" smtClean="0">
              <a:latin typeface="+mj-lt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j-lt"/>
              </a:rPr>
              <a:t>no, no one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+mj-lt"/>
              </a:rPr>
              <a:t>πέντε</a:t>
            </a:r>
            <a:r>
              <a:rPr lang="en-US" dirty="0" smtClean="0">
                <a:latin typeface="+mj-lt"/>
              </a:rPr>
              <a:t> </a:t>
            </a:r>
            <a:endParaRPr lang="en-US" dirty="0" smtClean="0">
              <a:latin typeface="+mj-lt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j-lt"/>
              </a:rPr>
              <a:t>five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+mj-lt"/>
              </a:rPr>
              <a:t>τρεῖς</a:t>
            </a:r>
            <a:r>
              <a:rPr lang="en-US" dirty="0" smtClean="0">
                <a:latin typeface="+mj-lt"/>
              </a:rPr>
              <a:t>,  </a:t>
            </a:r>
            <a:r>
              <a:rPr lang="el-GR" dirty="0" smtClean="0">
                <a:latin typeface="+mj-lt"/>
              </a:rPr>
              <a:t>τρία</a:t>
            </a:r>
            <a:r>
              <a:rPr lang="en-US" dirty="0" smtClean="0">
                <a:latin typeface="+mj-lt"/>
              </a:rPr>
              <a:t> </a:t>
            </a:r>
            <a:endParaRPr lang="en-US" dirty="0" smtClean="0">
              <a:latin typeface="+mj-lt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j-lt"/>
              </a:rPr>
              <a:t>three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+mj-lt"/>
              </a:rPr>
              <a:t>χιλιάς</a:t>
            </a:r>
            <a:r>
              <a:rPr lang="en-US" dirty="0" smtClean="0">
                <a:latin typeface="+mj-lt"/>
              </a:rPr>
              <a:t>,  -</a:t>
            </a:r>
            <a:r>
              <a:rPr lang="el-GR" dirty="0" smtClean="0">
                <a:latin typeface="+mj-lt"/>
              </a:rPr>
              <a:t>άδος</a:t>
            </a:r>
            <a:r>
              <a:rPr lang="en-US" dirty="0" smtClean="0">
                <a:latin typeface="+mj-lt"/>
              </a:rPr>
              <a:t>,  </a:t>
            </a:r>
            <a:r>
              <a:rPr lang="el-GR" dirty="0" smtClean="0">
                <a:latin typeface="+mj-lt"/>
              </a:rPr>
              <a:t>ἡ</a:t>
            </a:r>
            <a:r>
              <a:rPr lang="en-US" dirty="0" smtClean="0">
                <a:latin typeface="+mj-lt"/>
              </a:rPr>
              <a:t> </a:t>
            </a:r>
            <a:endParaRPr lang="en-US" dirty="0" smtClean="0">
              <a:latin typeface="+mj-lt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j-lt"/>
              </a:rPr>
              <a:t>thousand</a:t>
            </a:r>
          </a:p>
        </p:txBody>
      </p:sp>
    </p:spTree>
    <p:extLst>
      <p:ext uri="{BB962C8B-B14F-4D97-AF65-F5344CB8AC3E}">
        <p14:creationId xmlns:p14="http://schemas.microsoft.com/office/powerpoint/2010/main" val="643339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09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09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-76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Chapter 26 Vocabulary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990600"/>
            <a:ext cx="4621213" cy="5943600"/>
          </a:xfrm>
        </p:spPr>
        <p:txBody>
          <a:bodyPr/>
          <a:lstStyle/>
          <a:p>
            <a:pPr eaLnBrk="1" hangingPunct="1">
              <a:defRPr/>
            </a:pPr>
            <a:r>
              <a:rPr lang="el-GR" altLang="en-US" dirty="0" smtClean="0">
                <a:latin typeface="+mj-lt"/>
              </a:rPr>
              <a:t>ἑαυτοῦ</a:t>
            </a:r>
            <a:r>
              <a:rPr lang="en-US" altLang="en-US" dirty="0" smtClean="0">
                <a:latin typeface="+mj-lt"/>
              </a:rPr>
              <a:t>,  -</a:t>
            </a:r>
            <a:r>
              <a:rPr lang="el-GR" altLang="en-US" dirty="0" smtClean="0">
                <a:latin typeface="+mj-lt"/>
              </a:rPr>
              <a:t>ῆς</a:t>
            </a:r>
            <a:r>
              <a:rPr lang="en-US" altLang="en-US" dirty="0" smtClean="0">
                <a:latin typeface="+mj-lt"/>
              </a:rPr>
              <a:t>     </a:t>
            </a:r>
          </a:p>
          <a:p>
            <a:pPr lvl="1" eaLnBrk="1" hangingPunct="1">
              <a:defRPr/>
            </a:pPr>
            <a:r>
              <a:rPr lang="en-US" altLang="en-US" dirty="0" smtClean="0">
                <a:latin typeface="+mj-lt"/>
              </a:rPr>
              <a:t>of him/her/itself </a:t>
            </a:r>
          </a:p>
          <a:p>
            <a:pPr eaLnBrk="1" hangingPunct="1">
              <a:defRPr/>
            </a:pPr>
            <a:r>
              <a:rPr lang="el-GR" altLang="en-US" dirty="0" smtClean="0">
                <a:latin typeface="+mj-lt"/>
              </a:rPr>
              <a:t>ἐμός</a:t>
            </a:r>
            <a:r>
              <a:rPr lang="en-US" altLang="en-US" dirty="0" smtClean="0">
                <a:latin typeface="+mj-lt"/>
              </a:rPr>
              <a:t>,  -</a:t>
            </a:r>
            <a:r>
              <a:rPr lang="el-GR" altLang="en-US" dirty="0" smtClean="0">
                <a:latin typeface="+mj-lt"/>
              </a:rPr>
              <a:t>ή</a:t>
            </a:r>
            <a:r>
              <a:rPr lang="en-US" altLang="en-US" dirty="0" smtClean="0">
                <a:latin typeface="+mj-lt"/>
              </a:rPr>
              <a:t>, -</a:t>
            </a:r>
            <a:r>
              <a:rPr lang="el-GR" altLang="en-US" dirty="0" smtClean="0">
                <a:latin typeface="+mj-lt"/>
              </a:rPr>
              <a:t>όν</a:t>
            </a:r>
            <a:r>
              <a:rPr lang="en-US" altLang="en-US" dirty="0" smtClean="0">
                <a:latin typeface="+mj-lt"/>
              </a:rPr>
              <a:t>     </a:t>
            </a:r>
          </a:p>
          <a:p>
            <a:pPr lvl="1" eaLnBrk="1" hangingPunct="1">
              <a:defRPr/>
            </a:pPr>
            <a:r>
              <a:rPr lang="en-US" altLang="en-US" dirty="0" smtClean="0">
                <a:latin typeface="+mj-lt"/>
              </a:rPr>
              <a:t>my, mine </a:t>
            </a:r>
          </a:p>
          <a:p>
            <a:pPr eaLnBrk="1" hangingPunct="1">
              <a:defRPr/>
            </a:pPr>
            <a:r>
              <a:rPr lang="el-GR" altLang="en-US" dirty="0" smtClean="0">
                <a:latin typeface="+mj-lt"/>
              </a:rPr>
              <a:t>ἱμάτιον</a:t>
            </a:r>
            <a:r>
              <a:rPr lang="en-US" altLang="en-US" dirty="0" smtClean="0">
                <a:latin typeface="+mj-lt"/>
              </a:rPr>
              <a:t>,  -</a:t>
            </a:r>
            <a:r>
              <a:rPr lang="el-GR" altLang="en-US" dirty="0" smtClean="0">
                <a:latin typeface="+mj-lt"/>
              </a:rPr>
              <a:t>ου</a:t>
            </a:r>
            <a:r>
              <a:rPr lang="en-US" altLang="en-US" dirty="0" smtClean="0">
                <a:latin typeface="+mj-lt"/>
              </a:rPr>
              <a:t>,  </a:t>
            </a:r>
            <a:r>
              <a:rPr lang="el-GR" altLang="en-US" dirty="0" smtClean="0">
                <a:latin typeface="+mj-lt"/>
              </a:rPr>
              <a:t>τό</a:t>
            </a:r>
            <a:r>
              <a:rPr lang="en-US" altLang="en-US" dirty="0" smtClean="0">
                <a:latin typeface="+mj-lt"/>
              </a:rPr>
              <a:t>     </a:t>
            </a:r>
          </a:p>
          <a:p>
            <a:pPr lvl="1" eaLnBrk="1" hangingPunct="1">
              <a:defRPr/>
            </a:pPr>
            <a:r>
              <a:rPr lang="en-US" altLang="en-US" dirty="0" smtClean="0">
                <a:latin typeface="+mj-lt"/>
              </a:rPr>
              <a:t>garment</a:t>
            </a:r>
          </a:p>
          <a:p>
            <a:pPr eaLnBrk="1" hangingPunct="1">
              <a:defRPr/>
            </a:pPr>
            <a:r>
              <a:rPr lang="el-GR" altLang="en-US" dirty="0" smtClean="0">
                <a:latin typeface="+mj-lt"/>
              </a:rPr>
              <a:t>νύξ</a:t>
            </a:r>
            <a:r>
              <a:rPr lang="en-US" altLang="en-US" dirty="0" smtClean="0">
                <a:latin typeface="+mj-lt"/>
              </a:rPr>
              <a:t>,  </a:t>
            </a:r>
            <a:r>
              <a:rPr lang="el-GR" altLang="en-US" dirty="0" smtClean="0">
                <a:latin typeface="+mj-lt"/>
              </a:rPr>
              <a:t>νυκτός</a:t>
            </a:r>
            <a:r>
              <a:rPr lang="en-US" altLang="en-US" dirty="0" smtClean="0">
                <a:latin typeface="+mj-lt"/>
              </a:rPr>
              <a:t>,  </a:t>
            </a:r>
            <a:r>
              <a:rPr lang="el-GR" altLang="en-US" dirty="0" smtClean="0">
                <a:latin typeface="+mj-lt"/>
              </a:rPr>
              <a:t>ἡ</a:t>
            </a:r>
            <a:r>
              <a:rPr lang="en-US" altLang="en-US" dirty="0" smtClean="0">
                <a:latin typeface="+mj-lt"/>
              </a:rPr>
              <a:t>     </a:t>
            </a:r>
          </a:p>
          <a:p>
            <a:pPr lvl="1" eaLnBrk="1" hangingPunct="1">
              <a:defRPr/>
            </a:pPr>
            <a:r>
              <a:rPr lang="en-US" altLang="en-US" dirty="0" smtClean="0">
                <a:latin typeface="+mj-lt"/>
              </a:rPr>
              <a:t>night </a:t>
            </a:r>
          </a:p>
          <a:p>
            <a:pPr eaLnBrk="1" hangingPunct="1">
              <a:defRPr/>
            </a:pPr>
            <a:r>
              <a:rPr lang="el-GR" altLang="en-US" dirty="0" smtClean="0">
                <a:latin typeface="+mj-lt"/>
              </a:rPr>
              <a:t>ὅστις</a:t>
            </a:r>
            <a:r>
              <a:rPr lang="en-US" altLang="en-US" dirty="0" smtClean="0">
                <a:latin typeface="+mj-lt"/>
              </a:rPr>
              <a:t>,  </a:t>
            </a:r>
            <a:r>
              <a:rPr lang="el-GR" altLang="en-US" dirty="0" smtClean="0">
                <a:latin typeface="+mj-lt"/>
              </a:rPr>
              <a:t>ἥτις</a:t>
            </a:r>
            <a:r>
              <a:rPr lang="en-US" altLang="en-US" dirty="0" smtClean="0">
                <a:latin typeface="+mj-lt"/>
              </a:rPr>
              <a:t>,  </a:t>
            </a:r>
            <a:r>
              <a:rPr lang="el-GR" altLang="en-US" dirty="0" smtClean="0">
                <a:latin typeface="+mj-lt"/>
              </a:rPr>
              <a:t>ὅτι</a:t>
            </a:r>
            <a:r>
              <a:rPr lang="en-US" altLang="en-US" dirty="0" smtClean="0">
                <a:latin typeface="+mj-lt"/>
              </a:rPr>
              <a:t>     </a:t>
            </a:r>
          </a:p>
          <a:p>
            <a:pPr lvl="1" eaLnBrk="1" hangingPunct="1">
              <a:defRPr/>
            </a:pPr>
            <a:r>
              <a:rPr lang="en-US" altLang="en-US" dirty="0" smtClean="0">
                <a:latin typeface="+mj-lt"/>
              </a:rPr>
              <a:t>whoever </a:t>
            </a:r>
          </a:p>
        </p:txBody>
      </p:sp>
    </p:spTree>
    <p:extLst>
      <p:ext uri="{BB962C8B-B14F-4D97-AF65-F5344CB8AC3E}">
        <p14:creationId xmlns:p14="http://schemas.microsoft.com/office/powerpoint/2010/main" val="2461427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5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5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57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57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 bldLvl="5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Chapter 26 Vocabulary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914400"/>
            <a:ext cx="5535613" cy="5943600"/>
          </a:xfrm>
        </p:spPr>
        <p:txBody>
          <a:bodyPr/>
          <a:lstStyle/>
          <a:p>
            <a:pPr eaLnBrk="1" hangingPunct="1">
              <a:defRPr/>
            </a:pPr>
            <a:r>
              <a:rPr lang="el-GR" altLang="en-US" dirty="0" smtClean="0">
                <a:latin typeface="+mj-lt"/>
              </a:rPr>
              <a:t>ποῦ </a:t>
            </a:r>
            <a:r>
              <a:rPr lang="en-US" altLang="en-US" dirty="0" smtClean="0">
                <a:latin typeface="+mj-lt"/>
              </a:rPr>
              <a:t>     </a:t>
            </a:r>
          </a:p>
          <a:p>
            <a:pPr lvl="1" eaLnBrk="1" hangingPunct="1">
              <a:defRPr/>
            </a:pPr>
            <a:r>
              <a:rPr lang="en-US" altLang="en-US" dirty="0" smtClean="0">
                <a:latin typeface="+mj-lt"/>
              </a:rPr>
              <a:t>where? </a:t>
            </a:r>
          </a:p>
          <a:p>
            <a:pPr eaLnBrk="1" hangingPunct="1">
              <a:defRPr/>
            </a:pPr>
            <a:r>
              <a:rPr lang="el-GR" altLang="en-US" dirty="0" smtClean="0">
                <a:latin typeface="+mj-lt"/>
              </a:rPr>
              <a:t>προσκυνέω  </a:t>
            </a:r>
            <a:r>
              <a:rPr lang="en-US" altLang="en-US" dirty="0" smtClean="0">
                <a:latin typeface="+mj-lt"/>
              </a:rPr>
              <a:t>     </a:t>
            </a:r>
          </a:p>
          <a:p>
            <a:pPr lvl="1" eaLnBrk="1" hangingPunct="1">
              <a:defRPr/>
            </a:pPr>
            <a:r>
              <a:rPr lang="en-US" altLang="en-US" dirty="0" smtClean="0">
                <a:latin typeface="+mj-lt"/>
              </a:rPr>
              <a:t>I worship </a:t>
            </a:r>
          </a:p>
          <a:p>
            <a:pPr eaLnBrk="1" hangingPunct="1">
              <a:defRPr/>
            </a:pPr>
            <a:r>
              <a:rPr lang="el-GR" altLang="en-US" dirty="0" smtClean="0">
                <a:latin typeface="+mj-lt"/>
              </a:rPr>
              <a:t>τις</a:t>
            </a:r>
            <a:r>
              <a:rPr lang="en-US" altLang="en-US" dirty="0" smtClean="0">
                <a:latin typeface="+mj-lt"/>
              </a:rPr>
              <a:t>,  </a:t>
            </a:r>
            <a:r>
              <a:rPr lang="el-GR" altLang="en-US" dirty="0" smtClean="0">
                <a:latin typeface="+mj-lt"/>
              </a:rPr>
              <a:t>τι</a:t>
            </a:r>
            <a:r>
              <a:rPr lang="en-US" altLang="en-US" dirty="0" smtClean="0">
                <a:latin typeface="+mj-lt"/>
              </a:rPr>
              <a:t>     </a:t>
            </a:r>
          </a:p>
          <a:p>
            <a:pPr lvl="1" eaLnBrk="1" hangingPunct="1">
              <a:defRPr/>
            </a:pPr>
            <a:r>
              <a:rPr lang="en-US" altLang="en-US" dirty="0" smtClean="0">
                <a:latin typeface="+mj-lt"/>
              </a:rPr>
              <a:t>someone, something </a:t>
            </a:r>
          </a:p>
          <a:p>
            <a:pPr eaLnBrk="1" hangingPunct="1">
              <a:defRPr/>
            </a:pPr>
            <a:r>
              <a:rPr lang="el-GR" altLang="en-US" dirty="0" smtClean="0">
                <a:latin typeface="+mj-lt"/>
              </a:rPr>
              <a:t>τίς</a:t>
            </a:r>
            <a:r>
              <a:rPr lang="en-US" altLang="en-US" dirty="0" smtClean="0">
                <a:latin typeface="+mj-lt"/>
              </a:rPr>
              <a:t>,  </a:t>
            </a:r>
            <a:r>
              <a:rPr lang="el-GR" altLang="en-US" dirty="0" smtClean="0">
                <a:latin typeface="+mj-lt"/>
              </a:rPr>
              <a:t>τί </a:t>
            </a:r>
            <a:r>
              <a:rPr lang="en-US" altLang="en-US" dirty="0" smtClean="0">
                <a:latin typeface="+mj-lt"/>
              </a:rPr>
              <a:t>     </a:t>
            </a:r>
          </a:p>
          <a:p>
            <a:pPr lvl="1" eaLnBrk="1" hangingPunct="1">
              <a:defRPr/>
            </a:pPr>
            <a:r>
              <a:rPr lang="en-US" altLang="en-US" dirty="0" smtClean="0">
                <a:latin typeface="+mj-lt"/>
              </a:rPr>
              <a:t>who?  which? </a:t>
            </a:r>
          </a:p>
          <a:p>
            <a:pPr eaLnBrk="1" hangingPunct="1">
              <a:defRPr/>
            </a:pPr>
            <a:r>
              <a:rPr lang="el-GR" altLang="en-US" dirty="0" smtClean="0">
                <a:latin typeface="+mj-lt"/>
              </a:rPr>
              <a:t>ὧδε </a:t>
            </a:r>
            <a:r>
              <a:rPr lang="en-US" altLang="en-US" dirty="0" smtClean="0">
                <a:latin typeface="+mj-lt"/>
              </a:rPr>
              <a:t>    </a:t>
            </a:r>
          </a:p>
          <a:p>
            <a:pPr lvl="1" eaLnBrk="1" hangingPunct="1">
              <a:defRPr/>
            </a:pPr>
            <a:r>
              <a:rPr lang="en-US" altLang="en-US" dirty="0" smtClean="0">
                <a:latin typeface="+mj-lt"/>
              </a:rPr>
              <a:t>here, hither </a:t>
            </a:r>
          </a:p>
        </p:txBody>
      </p:sp>
    </p:spTree>
    <p:extLst>
      <p:ext uri="{BB962C8B-B14F-4D97-AF65-F5344CB8AC3E}">
        <p14:creationId xmlns:p14="http://schemas.microsoft.com/office/powerpoint/2010/main" val="4154160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6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6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6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6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 bldLvl="4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152400"/>
            <a:ext cx="6019800" cy="6096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Chapter 25 Vocabulary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990600"/>
            <a:ext cx="4724400" cy="5638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altLang="en-US" dirty="0" smtClean="0">
                <a:latin typeface="+mj-lt"/>
              </a:rPr>
              <a:t>ἀνίστημι</a:t>
            </a:r>
            <a:r>
              <a:rPr lang="en-US" altLang="en-US" dirty="0" smtClean="0">
                <a:latin typeface="+mj-lt"/>
              </a:rPr>
              <a:t> 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dirty="0" smtClean="0">
                <a:latin typeface="+mj-lt"/>
              </a:rPr>
              <a:t>I raise, erect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altLang="en-US" dirty="0" smtClean="0">
                <a:latin typeface="+mj-lt"/>
              </a:rPr>
              <a:t>ἀπόλλυμι </a:t>
            </a:r>
            <a:r>
              <a:rPr lang="en-US" altLang="en-US" dirty="0" smtClean="0">
                <a:latin typeface="+mj-lt"/>
              </a:rPr>
              <a:t> 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dirty="0" smtClean="0">
                <a:latin typeface="+mj-lt"/>
              </a:rPr>
              <a:t>I destroy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altLang="en-US" dirty="0" smtClean="0">
                <a:latin typeface="+mj-lt"/>
              </a:rPr>
              <a:t>ἀφίημι </a:t>
            </a:r>
            <a:r>
              <a:rPr lang="en-US" altLang="en-US" dirty="0" smtClean="0">
                <a:latin typeface="+mj-lt"/>
              </a:rPr>
              <a:t> 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dirty="0" smtClean="0">
                <a:latin typeface="+mj-lt"/>
              </a:rPr>
              <a:t>I let go, dismiss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altLang="en-US" dirty="0" smtClean="0">
                <a:latin typeface="+mj-lt"/>
              </a:rPr>
              <a:t>δίδωμι </a:t>
            </a:r>
            <a:r>
              <a:rPr lang="en-US" altLang="en-US" dirty="0" smtClean="0">
                <a:latin typeface="+mj-lt"/>
              </a:rPr>
              <a:t> 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dirty="0" smtClean="0">
                <a:latin typeface="+mj-lt"/>
              </a:rPr>
              <a:t>I give, put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altLang="en-US" dirty="0" smtClean="0">
                <a:latin typeface="+mj-lt"/>
              </a:rPr>
              <a:t>ἤδη </a:t>
            </a:r>
            <a:r>
              <a:rPr lang="en-US" altLang="en-US" dirty="0" smtClean="0">
                <a:latin typeface="+mj-lt"/>
              </a:rPr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dirty="0" smtClean="0">
                <a:latin typeface="+mj-lt"/>
              </a:rPr>
              <a:t>now, already </a:t>
            </a:r>
          </a:p>
        </p:txBody>
      </p:sp>
    </p:spTree>
    <p:extLst>
      <p:ext uri="{BB962C8B-B14F-4D97-AF65-F5344CB8AC3E}">
        <p14:creationId xmlns:p14="http://schemas.microsoft.com/office/powerpoint/2010/main" val="3952941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7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7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 bldLvl="5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6019800" cy="6858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Chapter 25 Vocabulary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990600"/>
            <a:ext cx="4876800" cy="5638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altLang="en-US" dirty="0" smtClean="0">
                <a:latin typeface="+mj-lt"/>
              </a:rPr>
              <a:t>ἵστημι </a:t>
            </a:r>
            <a:r>
              <a:rPr lang="en-US" altLang="en-US" dirty="0" smtClean="0">
                <a:latin typeface="+mj-lt"/>
              </a:rPr>
              <a:t> 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dirty="0" smtClean="0">
                <a:latin typeface="+mj-lt"/>
              </a:rPr>
              <a:t>I set, stand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altLang="en-US" dirty="0" smtClean="0">
                <a:latin typeface="+mj-lt"/>
              </a:rPr>
              <a:t>κηρύσσω  </a:t>
            </a:r>
            <a:r>
              <a:rPr lang="en-US" altLang="en-US" dirty="0" smtClean="0">
                <a:latin typeface="+mj-lt"/>
              </a:rPr>
              <a:t> 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dirty="0" smtClean="0">
                <a:latin typeface="+mj-lt"/>
              </a:rPr>
              <a:t>I proclaim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altLang="en-US" dirty="0" smtClean="0">
                <a:latin typeface="+mj-lt"/>
              </a:rPr>
              <a:t>παραδίδωμι  </a:t>
            </a:r>
            <a:r>
              <a:rPr lang="en-US" altLang="en-US" dirty="0" smtClean="0">
                <a:latin typeface="+mj-lt"/>
              </a:rPr>
              <a:t> 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dirty="0" smtClean="0">
                <a:latin typeface="+mj-lt"/>
              </a:rPr>
              <a:t>I entrust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altLang="en-US" dirty="0" smtClean="0">
                <a:latin typeface="+mj-lt"/>
              </a:rPr>
              <a:t>τίθημι  </a:t>
            </a:r>
            <a:endParaRPr lang="en-US" altLang="en-US" dirty="0" smtClean="0">
              <a:latin typeface="+mj-lt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dirty="0" smtClean="0">
                <a:latin typeface="+mj-lt"/>
              </a:rPr>
              <a:t>I put, place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altLang="en-US" dirty="0" smtClean="0">
                <a:latin typeface="+mj-lt"/>
              </a:rPr>
              <a:t>φημί  </a:t>
            </a:r>
            <a:r>
              <a:rPr lang="en-US" altLang="en-US" dirty="0" smtClean="0">
                <a:latin typeface="+mj-lt"/>
              </a:rPr>
              <a:t> 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dirty="0" smtClean="0">
                <a:latin typeface="+mj-lt"/>
              </a:rPr>
              <a:t>I say </a:t>
            </a:r>
          </a:p>
        </p:txBody>
      </p:sp>
    </p:spTree>
    <p:extLst>
      <p:ext uri="{BB962C8B-B14F-4D97-AF65-F5344CB8AC3E}">
        <p14:creationId xmlns:p14="http://schemas.microsoft.com/office/powerpoint/2010/main" val="697745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8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8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 bldLvl="5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0"/>
            <a:ext cx="6400800" cy="9906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Chapter 24 Vocabulary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638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n-US" dirty="0" smtClean="0">
                <a:latin typeface="+mj-lt"/>
              </a:rPr>
              <a:t>ἀγαπητός</a:t>
            </a:r>
            <a:r>
              <a:rPr lang="en-US" altLang="en-US" dirty="0" smtClean="0">
                <a:latin typeface="+mj-lt"/>
              </a:rPr>
              <a:t>,  -</a:t>
            </a:r>
            <a:r>
              <a:rPr lang="el-GR" altLang="en-US" dirty="0" smtClean="0">
                <a:latin typeface="+mj-lt"/>
              </a:rPr>
              <a:t>ή</a:t>
            </a:r>
            <a:r>
              <a:rPr lang="en-US" altLang="en-US" dirty="0" smtClean="0">
                <a:latin typeface="+mj-lt"/>
              </a:rPr>
              <a:t>,  -</a:t>
            </a:r>
            <a:r>
              <a:rPr lang="el-GR" altLang="en-US" dirty="0" smtClean="0">
                <a:latin typeface="+mj-lt"/>
              </a:rPr>
              <a:t>όν</a:t>
            </a:r>
            <a:r>
              <a:rPr lang="en-US" altLang="en-US" dirty="0" smtClean="0">
                <a:latin typeface="+mj-lt"/>
              </a:rPr>
              <a:t>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latin typeface="+mj-lt"/>
              </a:rPr>
              <a:t>     beloved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n-US" dirty="0" smtClean="0">
                <a:latin typeface="+mj-lt"/>
              </a:rPr>
              <a:t>γραμματεύς</a:t>
            </a:r>
            <a:r>
              <a:rPr lang="en-US" altLang="en-US" dirty="0" smtClean="0">
                <a:latin typeface="+mj-lt"/>
              </a:rPr>
              <a:t>,  -</a:t>
            </a:r>
            <a:r>
              <a:rPr lang="el-GR" altLang="en-US" dirty="0" smtClean="0">
                <a:latin typeface="+mj-lt"/>
              </a:rPr>
              <a:t>έως</a:t>
            </a:r>
            <a:r>
              <a:rPr lang="en-US" altLang="en-US" dirty="0" smtClean="0">
                <a:latin typeface="+mj-lt"/>
              </a:rPr>
              <a:t>,  </a:t>
            </a:r>
            <a:r>
              <a:rPr lang="el-GR" altLang="en-US" dirty="0" smtClean="0">
                <a:latin typeface="+mj-lt"/>
              </a:rPr>
              <a:t>ὁ </a:t>
            </a:r>
            <a:r>
              <a:rPr lang="en-US" altLang="en-US" dirty="0" smtClean="0">
                <a:latin typeface="+mj-lt"/>
              </a:rPr>
              <a:t>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latin typeface="+mj-lt"/>
              </a:rPr>
              <a:t>     scribe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n-US" dirty="0" smtClean="0">
                <a:latin typeface="+mj-lt"/>
              </a:rPr>
              <a:t>δαιμόνιον</a:t>
            </a:r>
            <a:r>
              <a:rPr lang="en-US" altLang="en-US" dirty="0" smtClean="0">
                <a:latin typeface="+mj-lt"/>
              </a:rPr>
              <a:t>, -</a:t>
            </a:r>
            <a:r>
              <a:rPr lang="el-GR" altLang="en-US" dirty="0" smtClean="0">
                <a:latin typeface="+mj-lt"/>
              </a:rPr>
              <a:t>ου</a:t>
            </a:r>
            <a:r>
              <a:rPr lang="en-US" altLang="en-US" dirty="0" smtClean="0">
                <a:latin typeface="+mj-lt"/>
              </a:rPr>
              <a:t>, </a:t>
            </a:r>
            <a:r>
              <a:rPr lang="el-GR" altLang="en-US" dirty="0" smtClean="0">
                <a:latin typeface="+mj-lt"/>
              </a:rPr>
              <a:t>τό </a:t>
            </a:r>
            <a:r>
              <a:rPr lang="en-US" altLang="en-US" dirty="0" smtClean="0">
                <a:latin typeface="+mj-lt"/>
              </a:rPr>
              <a:t>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latin typeface="+mj-lt"/>
              </a:rPr>
              <a:t>     demon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n-US" dirty="0" smtClean="0">
                <a:latin typeface="+mj-lt"/>
              </a:rPr>
              <a:t>δοκέω  </a:t>
            </a:r>
            <a:r>
              <a:rPr lang="en-US" altLang="en-US" dirty="0" smtClean="0">
                <a:latin typeface="+mj-lt"/>
              </a:rPr>
              <a:t>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latin typeface="+mj-lt"/>
              </a:rPr>
              <a:t>     I think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n-US" dirty="0" smtClean="0">
                <a:latin typeface="+mj-lt"/>
              </a:rPr>
              <a:t>δοξάζω </a:t>
            </a:r>
            <a:r>
              <a:rPr lang="en-US" altLang="en-US" dirty="0" smtClean="0">
                <a:latin typeface="+mj-lt"/>
              </a:rPr>
              <a:t>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latin typeface="+mj-lt"/>
              </a:rPr>
              <a:t>     I glorify, honor</a:t>
            </a:r>
          </a:p>
        </p:txBody>
      </p:sp>
    </p:spTree>
    <p:extLst>
      <p:ext uri="{BB962C8B-B14F-4D97-AF65-F5344CB8AC3E}">
        <p14:creationId xmlns:p14="http://schemas.microsoft.com/office/powerpoint/2010/main" val="3203923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3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3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 bldLvl="4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152400"/>
            <a:ext cx="5943600" cy="6858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Chapter 24 Vocabulary</a:t>
            </a:r>
            <a:r>
              <a:rPr lang="en-US" altLang="en-US" smtClean="0"/>
              <a:t> 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638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n-US" dirty="0" smtClean="0">
                <a:latin typeface="+mj-lt"/>
              </a:rPr>
              <a:t>ἔξω </a:t>
            </a:r>
            <a:r>
              <a:rPr lang="en-US" altLang="en-US" dirty="0" smtClean="0">
                <a:latin typeface="+mj-lt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latin typeface="+mj-lt"/>
              </a:rPr>
              <a:t>     outside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n-US" dirty="0" smtClean="0">
                <a:latin typeface="+mj-lt"/>
              </a:rPr>
              <a:t>ἐρωτάω </a:t>
            </a:r>
            <a:r>
              <a:rPr lang="en-US" altLang="en-US" dirty="0" smtClean="0">
                <a:latin typeface="+mj-lt"/>
              </a:rPr>
              <a:t>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latin typeface="+mj-lt"/>
              </a:rPr>
              <a:t>     I ask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n-US" dirty="0" smtClean="0">
                <a:latin typeface="+mj-lt"/>
              </a:rPr>
              <a:t>θέλημα</a:t>
            </a:r>
            <a:r>
              <a:rPr lang="en-US" altLang="en-US" dirty="0" smtClean="0">
                <a:latin typeface="+mj-lt"/>
              </a:rPr>
              <a:t>,  -</a:t>
            </a:r>
            <a:r>
              <a:rPr lang="el-GR" altLang="en-US" dirty="0" smtClean="0">
                <a:latin typeface="+mj-lt"/>
              </a:rPr>
              <a:t>ατος</a:t>
            </a:r>
            <a:r>
              <a:rPr lang="en-US" altLang="en-US" dirty="0" smtClean="0">
                <a:latin typeface="+mj-lt"/>
              </a:rPr>
              <a:t>,  </a:t>
            </a:r>
            <a:r>
              <a:rPr lang="el-GR" altLang="en-US" dirty="0" smtClean="0">
                <a:latin typeface="+mj-lt"/>
              </a:rPr>
              <a:t>τό </a:t>
            </a:r>
            <a:r>
              <a:rPr lang="en-US" altLang="en-US" dirty="0" smtClean="0">
                <a:latin typeface="+mj-lt"/>
              </a:rPr>
              <a:t>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latin typeface="+mj-lt"/>
              </a:rPr>
              <a:t>     will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n-US" dirty="0" smtClean="0">
                <a:latin typeface="+mj-lt"/>
              </a:rPr>
              <a:t>θρόνος</a:t>
            </a:r>
            <a:r>
              <a:rPr lang="en-US" altLang="en-US" dirty="0" smtClean="0">
                <a:latin typeface="+mj-lt"/>
              </a:rPr>
              <a:t>,  -</a:t>
            </a:r>
            <a:r>
              <a:rPr lang="el-GR" altLang="en-US" dirty="0" smtClean="0">
                <a:latin typeface="+mj-lt"/>
              </a:rPr>
              <a:t>ου</a:t>
            </a:r>
            <a:r>
              <a:rPr lang="en-US" altLang="en-US" dirty="0" smtClean="0">
                <a:latin typeface="+mj-lt"/>
              </a:rPr>
              <a:t>,  </a:t>
            </a:r>
            <a:r>
              <a:rPr lang="el-GR" altLang="en-US" dirty="0" smtClean="0">
                <a:latin typeface="+mj-lt"/>
              </a:rPr>
              <a:t>ὁ </a:t>
            </a:r>
            <a:r>
              <a:rPr lang="en-US" altLang="en-US" dirty="0" smtClean="0">
                <a:latin typeface="+mj-lt"/>
              </a:rPr>
              <a:t>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latin typeface="+mj-lt"/>
              </a:rPr>
              <a:t>     throne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n-US" dirty="0" smtClean="0">
                <a:latin typeface="+mj-lt"/>
              </a:rPr>
              <a:t>ὄρος</a:t>
            </a:r>
            <a:r>
              <a:rPr lang="en-US" altLang="en-US" dirty="0" smtClean="0">
                <a:latin typeface="+mj-lt"/>
              </a:rPr>
              <a:t>,  -</a:t>
            </a:r>
            <a:r>
              <a:rPr lang="el-GR" altLang="en-US" dirty="0" smtClean="0">
                <a:latin typeface="+mj-lt"/>
              </a:rPr>
              <a:t>ους</a:t>
            </a:r>
            <a:r>
              <a:rPr lang="en-US" altLang="en-US" dirty="0" smtClean="0">
                <a:latin typeface="+mj-lt"/>
              </a:rPr>
              <a:t>,  </a:t>
            </a:r>
            <a:r>
              <a:rPr lang="el-GR" altLang="en-US" dirty="0" smtClean="0">
                <a:latin typeface="+mj-lt"/>
              </a:rPr>
              <a:t>τό </a:t>
            </a:r>
            <a:r>
              <a:rPr lang="en-US" altLang="en-US" dirty="0" smtClean="0">
                <a:latin typeface="+mj-lt"/>
              </a:rPr>
              <a:t>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latin typeface="+mj-lt"/>
              </a:rPr>
              <a:t>     mountain</a:t>
            </a:r>
          </a:p>
        </p:txBody>
      </p:sp>
    </p:spTree>
    <p:extLst>
      <p:ext uri="{BB962C8B-B14F-4D97-AF65-F5344CB8AC3E}">
        <p14:creationId xmlns:p14="http://schemas.microsoft.com/office/powerpoint/2010/main" val="3957637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bldLvl="4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6858000" cy="68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4000" b="1" smtClean="0"/>
              <a:t>Rapping the Lord’s Prayer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2296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j-lt"/>
              </a:rPr>
              <a:t> </a:t>
            </a:r>
            <a:r>
              <a:rPr lang="el-GR" dirty="0" smtClean="0">
                <a:latin typeface="+mj-lt"/>
              </a:rPr>
              <a:t>καὶ         μὴ  </a:t>
            </a:r>
            <a:r>
              <a:rPr lang="en-US" sz="3600" dirty="0" smtClean="0">
                <a:latin typeface="+mj-lt"/>
              </a:rPr>
              <a:t> </a:t>
            </a:r>
            <a:r>
              <a:rPr lang="el-GR" sz="3600" dirty="0" smtClean="0">
                <a:latin typeface="+mj-lt"/>
              </a:rPr>
              <a:t>εἰσενέγκῃς</a:t>
            </a:r>
            <a:r>
              <a:rPr lang="en-US" sz="3600" dirty="0" smtClean="0">
                <a:latin typeface="+mj-lt"/>
              </a:rPr>
              <a:t>  </a:t>
            </a:r>
            <a:r>
              <a:rPr lang="el-GR" sz="3600" dirty="0" smtClean="0">
                <a:latin typeface="+mj-lt"/>
              </a:rPr>
              <a:t>  ἡμᾶς</a:t>
            </a:r>
            <a:r>
              <a:rPr lang="en-US" dirty="0" smtClean="0">
                <a:latin typeface="+mj-lt"/>
              </a:rPr>
              <a:t>  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  </a:t>
            </a:r>
            <a:r>
              <a:rPr lang="en-US" sz="2400" b="1" dirty="0" smtClean="0">
                <a:latin typeface="+mj-lt"/>
              </a:rPr>
              <a:t>and         do not </a:t>
            </a:r>
            <a:r>
              <a:rPr lang="el-GR" sz="2400" b="1" dirty="0" smtClean="0">
                <a:latin typeface="+mj-lt"/>
              </a:rPr>
              <a:t>      </a:t>
            </a:r>
            <a:r>
              <a:rPr lang="en-US" sz="2400" b="1" dirty="0" smtClean="0">
                <a:latin typeface="+mj-lt"/>
              </a:rPr>
              <a:t> lead      </a:t>
            </a:r>
            <a:r>
              <a:rPr lang="el-GR" sz="2400" b="1" dirty="0" smtClean="0">
                <a:latin typeface="+mj-lt"/>
              </a:rPr>
              <a:t>  </a:t>
            </a:r>
            <a:r>
              <a:rPr lang="en-US" sz="2400" b="1" dirty="0" smtClean="0">
                <a:latin typeface="+mj-lt"/>
              </a:rPr>
              <a:t>       </a:t>
            </a:r>
            <a:r>
              <a:rPr lang="el-GR" sz="2400" b="1" dirty="0" smtClean="0">
                <a:latin typeface="+mj-lt"/>
              </a:rPr>
              <a:t>  </a:t>
            </a:r>
            <a:r>
              <a:rPr lang="en-US" sz="2400" b="1" dirty="0" smtClean="0">
                <a:latin typeface="+mj-lt"/>
              </a:rPr>
              <a:t>    us   </a:t>
            </a:r>
            <a:br>
              <a:rPr lang="en-US" sz="2400" b="1" dirty="0" smtClean="0">
                <a:latin typeface="+mj-lt"/>
              </a:rPr>
            </a:br>
            <a:r>
              <a:rPr lang="en-US" sz="2400" b="1" dirty="0" smtClean="0">
                <a:latin typeface="+mj-lt"/>
              </a:rPr>
              <a:t>           </a:t>
            </a:r>
            <a:r>
              <a:rPr lang="en-US" sz="2000" dirty="0" smtClean="0">
                <a:latin typeface="+mj-lt"/>
              </a:rPr>
              <a:t>               </a:t>
            </a:r>
            <a:br>
              <a:rPr lang="en-US" sz="2000" dirty="0" smtClean="0">
                <a:latin typeface="+mj-lt"/>
              </a:rPr>
            </a:br>
            <a:r>
              <a:rPr lang="en-US" dirty="0" smtClean="0">
                <a:latin typeface="+mj-lt"/>
              </a:rPr>
              <a:t>             </a:t>
            </a:r>
            <a:r>
              <a:rPr lang="el-GR" dirty="0" smtClean="0">
                <a:latin typeface="+mj-lt"/>
              </a:rPr>
              <a:t>εἰς</a:t>
            </a:r>
            <a:r>
              <a:rPr lang="en-US" sz="3600" dirty="0" smtClean="0">
                <a:latin typeface="+mj-lt"/>
              </a:rPr>
              <a:t>  </a:t>
            </a:r>
            <a:r>
              <a:rPr lang="el-GR" sz="3600" dirty="0" smtClean="0">
                <a:latin typeface="+mj-lt"/>
              </a:rPr>
              <a:t>    </a:t>
            </a:r>
            <a:r>
              <a:rPr lang="en-US" sz="3600" dirty="0" smtClean="0">
                <a:latin typeface="+mj-lt"/>
              </a:rPr>
              <a:t> </a:t>
            </a:r>
            <a:r>
              <a:rPr lang="el-GR" sz="3600" dirty="0" smtClean="0">
                <a:latin typeface="+mj-lt"/>
              </a:rPr>
              <a:t>πειρασμόν</a:t>
            </a:r>
            <a:r>
              <a:rPr lang="en-US" sz="3600" dirty="0" smtClean="0">
                <a:latin typeface="+mj-lt"/>
              </a:rPr>
              <a:t/>
            </a:r>
            <a:br>
              <a:rPr lang="en-US" sz="3600" dirty="0" smtClean="0">
                <a:latin typeface="+mj-lt"/>
              </a:rPr>
            </a:br>
            <a:r>
              <a:rPr lang="en-US" sz="2000" dirty="0" smtClean="0">
                <a:latin typeface="+mj-lt"/>
              </a:rPr>
              <a:t>                     </a:t>
            </a:r>
            <a:r>
              <a:rPr lang="en-US" sz="2400" b="1" dirty="0" smtClean="0">
                <a:latin typeface="+mj-lt"/>
              </a:rPr>
              <a:t>into           temptation </a:t>
            </a:r>
            <a:br>
              <a:rPr lang="en-US" sz="2400" b="1" dirty="0" smtClean="0">
                <a:latin typeface="+mj-lt"/>
              </a:rPr>
            </a:br>
            <a:r>
              <a:rPr lang="en-US" sz="2400" b="1" dirty="0" smtClean="0">
                <a:latin typeface="+mj-lt"/>
              </a:rPr>
              <a:t/>
            </a:r>
            <a:br>
              <a:rPr lang="en-US" sz="2400" b="1" dirty="0" smtClean="0">
                <a:latin typeface="+mj-lt"/>
              </a:rPr>
            </a:br>
            <a:r>
              <a:rPr lang="en-US" dirty="0" smtClean="0">
                <a:latin typeface="+mj-lt"/>
              </a:rPr>
              <a:t>  </a:t>
            </a:r>
            <a:r>
              <a:rPr lang="el-GR" dirty="0" smtClean="0">
                <a:latin typeface="+mj-lt"/>
              </a:rPr>
              <a:t>ἀλλὰ     ῥῦσαι     ἡμᾶς      </a:t>
            </a:r>
            <a:r>
              <a:rPr lang="en-US" sz="3600" dirty="0" smtClean="0">
                <a:latin typeface="+mj-lt"/>
              </a:rPr>
              <a:t> </a:t>
            </a:r>
            <a:r>
              <a:rPr lang="el-GR" sz="3600" dirty="0" smtClean="0">
                <a:latin typeface="+mj-lt"/>
              </a:rPr>
              <a:t>ἀπὸ </a:t>
            </a:r>
            <a:r>
              <a:rPr lang="en-US" sz="3600" dirty="0" smtClean="0">
                <a:latin typeface="+mj-lt"/>
              </a:rPr>
              <a:t>   </a:t>
            </a:r>
            <a:br>
              <a:rPr lang="en-US" sz="3600" dirty="0" smtClean="0">
                <a:latin typeface="+mj-lt"/>
              </a:rPr>
            </a:br>
            <a:r>
              <a:rPr lang="en-US" dirty="0" smtClean="0">
                <a:latin typeface="+mj-lt"/>
              </a:rPr>
              <a:t>  </a:t>
            </a:r>
            <a:r>
              <a:rPr lang="en-US" sz="2400" b="1" dirty="0" smtClean="0">
                <a:latin typeface="+mj-lt"/>
              </a:rPr>
              <a:t> but            deliver           us             from</a:t>
            </a:r>
            <a:br>
              <a:rPr lang="en-US" sz="2400" b="1" dirty="0" smtClean="0">
                <a:latin typeface="+mj-lt"/>
              </a:rPr>
            </a:br>
            <a:r>
              <a:rPr lang="en-US" sz="2400" b="1" dirty="0" smtClean="0">
                <a:latin typeface="+mj-lt"/>
              </a:rPr>
              <a:t/>
            </a:r>
            <a:br>
              <a:rPr lang="en-US" sz="2400" b="1" dirty="0" smtClean="0">
                <a:latin typeface="+mj-lt"/>
              </a:rPr>
            </a:br>
            <a:r>
              <a:rPr lang="en-US" sz="3600" dirty="0" smtClean="0">
                <a:latin typeface="+mj-lt"/>
              </a:rPr>
              <a:t>              </a:t>
            </a:r>
            <a:r>
              <a:rPr lang="el-GR" sz="3600" dirty="0" smtClean="0">
                <a:latin typeface="+mj-lt"/>
              </a:rPr>
              <a:t>τοῦ    πονηροῦ</a:t>
            </a:r>
            <a:r>
              <a:rPr lang="en-US" dirty="0" smtClean="0">
                <a:latin typeface="+mj-lt"/>
              </a:rPr>
              <a:t>     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                        </a:t>
            </a:r>
            <a:r>
              <a:rPr lang="en-US" sz="2400" b="1" dirty="0" smtClean="0">
                <a:latin typeface="+mj-lt"/>
              </a:rPr>
              <a:t>the evil one</a:t>
            </a:r>
          </a:p>
        </p:txBody>
      </p:sp>
    </p:spTree>
    <p:extLst>
      <p:ext uri="{BB962C8B-B14F-4D97-AF65-F5344CB8AC3E}">
        <p14:creationId xmlns:p14="http://schemas.microsoft.com/office/powerpoint/2010/main" val="1315321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build="p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76200"/>
            <a:ext cx="6096000" cy="85725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 smtClean="0"/>
              <a:t>Chapter 23 Vocabulary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772400" cy="556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+mj-lt"/>
              </a:rPr>
              <a:t>ἄγω</a:t>
            </a:r>
            <a:endParaRPr lang="en-US" dirty="0" smtClean="0">
              <a:latin typeface="+mj-lt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j-lt"/>
              </a:rPr>
              <a:t>I lead, bring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+mj-lt"/>
              </a:rPr>
              <a:t>ἀπολύω </a:t>
            </a:r>
            <a:endParaRPr lang="en-US" dirty="0" smtClean="0">
              <a:latin typeface="+mj-lt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j-lt"/>
              </a:rPr>
              <a:t>I set free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+mj-lt"/>
              </a:rPr>
              <a:t>εἴτε    </a:t>
            </a:r>
            <a:endParaRPr lang="en-US" dirty="0" smtClean="0">
              <a:latin typeface="+mj-lt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j-lt"/>
              </a:rPr>
              <a:t>if, whether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+mj-lt"/>
              </a:rPr>
              <a:t>ἐντολή</a:t>
            </a:r>
            <a:r>
              <a:rPr lang="en-US" dirty="0" smtClean="0">
                <a:latin typeface="+mj-lt"/>
              </a:rPr>
              <a:t>,  -</a:t>
            </a:r>
            <a:r>
              <a:rPr lang="el-GR" dirty="0" smtClean="0">
                <a:latin typeface="+mj-lt"/>
              </a:rPr>
              <a:t>ῆς</a:t>
            </a:r>
            <a:r>
              <a:rPr lang="en-US" dirty="0" smtClean="0">
                <a:latin typeface="+mj-lt"/>
              </a:rPr>
              <a:t>,  </a:t>
            </a:r>
            <a:r>
              <a:rPr lang="el-GR" dirty="0" smtClean="0">
                <a:latin typeface="+mj-lt"/>
              </a:rPr>
              <a:t>ἡ </a:t>
            </a:r>
            <a:endParaRPr lang="en-US" dirty="0" smtClean="0">
              <a:latin typeface="+mj-lt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j-lt"/>
              </a:rPr>
              <a:t>commandment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+mj-lt"/>
              </a:rPr>
              <a:t>καρπός</a:t>
            </a:r>
            <a:r>
              <a:rPr lang="en-US" dirty="0" smtClean="0">
                <a:latin typeface="+mj-lt"/>
              </a:rPr>
              <a:t>,  -</a:t>
            </a:r>
            <a:r>
              <a:rPr lang="el-GR" dirty="0" smtClean="0">
                <a:latin typeface="+mj-lt"/>
              </a:rPr>
              <a:t>οῦ</a:t>
            </a:r>
            <a:r>
              <a:rPr lang="en-US" dirty="0" smtClean="0">
                <a:latin typeface="+mj-lt"/>
              </a:rPr>
              <a:t>,  </a:t>
            </a:r>
            <a:r>
              <a:rPr lang="el-GR" dirty="0" smtClean="0">
                <a:latin typeface="+mj-lt"/>
              </a:rPr>
              <a:t>ὁ </a:t>
            </a:r>
            <a:endParaRPr lang="en-US" dirty="0" smtClean="0">
              <a:latin typeface="+mj-lt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j-lt"/>
              </a:rPr>
              <a:t>fruit</a:t>
            </a:r>
          </a:p>
        </p:txBody>
      </p:sp>
    </p:spTree>
    <p:extLst>
      <p:ext uri="{BB962C8B-B14F-4D97-AF65-F5344CB8AC3E}">
        <p14:creationId xmlns:p14="http://schemas.microsoft.com/office/powerpoint/2010/main" val="3902810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152400"/>
            <a:ext cx="61722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 smtClean="0"/>
              <a:t>Chapter 23 Vocabulary 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066800"/>
            <a:ext cx="7772400" cy="5638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+mj-lt"/>
              </a:rPr>
              <a:t>πιστός</a:t>
            </a:r>
            <a:r>
              <a:rPr lang="en-US" dirty="0" smtClean="0">
                <a:latin typeface="+mj-lt"/>
              </a:rPr>
              <a:t>,  -</a:t>
            </a:r>
            <a:r>
              <a:rPr lang="el-GR" dirty="0" smtClean="0">
                <a:latin typeface="+mj-lt"/>
              </a:rPr>
              <a:t>ή</a:t>
            </a:r>
            <a:r>
              <a:rPr lang="en-US" dirty="0" smtClean="0">
                <a:latin typeface="+mj-lt"/>
              </a:rPr>
              <a:t>,  -</a:t>
            </a:r>
            <a:r>
              <a:rPr lang="el-GR" dirty="0" smtClean="0">
                <a:latin typeface="+mj-lt"/>
              </a:rPr>
              <a:t>όν</a:t>
            </a:r>
            <a:endParaRPr lang="en-US" dirty="0" smtClean="0">
              <a:latin typeface="+mj-lt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j-lt"/>
              </a:rPr>
              <a:t>faithful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+mj-lt"/>
              </a:rPr>
              <a:t>πρεσβύτερος</a:t>
            </a:r>
            <a:r>
              <a:rPr lang="en-US" dirty="0" smtClean="0">
                <a:latin typeface="+mj-lt"/>
              </a:rPr>
              <a:t>,  -</a:t>
            </a:r>
            <a:r>
              <a:rPr lang="el-GR" dirty="0" smtClean="0">
                <a:latin typeface="+mj-lt"/>
              </a:rPr>
              <a:t>α</a:t>
            </a:r>
            <a:r>
              <a:rPr lang="en-US" dirty="0" smtClean="0">
                <a:latin typeface="+mj-lt"/>
              </a:rPr>
              <a:t>,  -</a:t>
            </a:r>
            <a:r>
              <a:rPr lang="el-GR" dirty="0" smtClean="0">
                <a:latin typeface="+mj-lt"/>
              </a:rPr>
              <a:t>ον</a:t>
            </a:r>
            <a:endParaRPr lang="en-US" dirty="0" smtClean="0">
              <a:latin typeface="+mj-lt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j-lt"/>
              </a:rPr>
              <a:t>elder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+mj-lt"/>
              </a:rPr>
              <a:t>ῥῆμα</a:t>
            </a:r>
            <a:r>
              <a:rPr lang="en-US" dirty="0" smtClean="0">
                <a:latin typeface="+mj-lt"/>
              </a:rPr>
              <a:t>,  -</a:t>
            </a:r>
            <a:r>
              <a:rPr lang="el-GR" dirty="0" smtClean="0">
                <a:latin typeface="+mj-lt"/>
              </a:rPr>
              <a:t>ατος</a:t>
            </a:r>
            <a:r>
              <a:rPr lang="en-US" dirty="0" smtClean="0">
                <a:latin typeface="+mj-lt"/>
              </a:rPr>
              <a:t>,  </a:t>
            </a:r>
            <a:r>
              <a:rPr lang="el-GR" dirty="0" smtClean="0">
                <a:latin typeface="+mj-lt"/>
              </a:rPr>
              <a:t>τό </a:t>
            </a:r>
            <a:endParaRPr lang="en-US" dirty="0" smtClean="0">
              <a:latin typeface="+mj-lt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j-lt"/>
              </a:rPr>
              <a:t>word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+mj-lt"/>
              </a:rPr>
              <a:t>σάββατον</a:t>
            </a:r>
            <a:r>
              <a:rPr lang="en-US" dirty="0" smtClean="0">
                <a:latin typeface="+mj-lt"/>
              </a:rPr>
              <a:t>,  -</a:t>
            </a:r>
            <a:r>
              <a:rPr lang="el-GR" dirty="0" smtClean="0">
                <a:latin typeface="+mj-lt"/>
              </a:rPr>
              <a:t>ου</a:t>
            </a:r>
            <a:r>
              <a:rPr lang="en-US" dirty="0" smtClean="0">
                <a:latin typeface="+mj-lt"/>
              </a:rPr>
              <a:t>, </a:t>
            </a:r>
            <a:r>
              <a:rPr lang="el-GR" dirty="0" smtClean="0">
                <a:latin typeface="+mj-lt"/>
              </a:rPr>
              <a:t>τό </a:t>
            </a:r>
            <a:endParaRPr lang="en-US" dirty="0" smtClean="0">
              <a:latin typeface="+mj-lt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j-lt"/>
              </a:rPr>
              <a:t>Sabbath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+mj-lt"/>
              </a:rPr>
              <a:t>φέρω  </a:t>
            </a:r>
            <a:endParaRPr lang="en-US" dirty="0" smtClean="0">
              <a:latin typeface="+mj-lt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j-lt"/>
              </a:rPr>
              <a:t>I bear, carry</a:t>
            </a:r>
          </a:p>
        </p:txBody>
      </p:sp>
    </p:spTree>
    <p:extLst>
      <p:ext uri="{BB962C8B-B14F-4D97-AF65-F5344CB8AC3E}">
        <p14:creationId xmlns:p14="http://schemas.microsoft.com/office/powerpoint/2010/main" val="3066186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76200"/>
            <a:ext cx="6248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 smtClean="0"/>
              <a:t>Chapter 22 Vocabulary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+mj-lt"/>
              </a:rPr>
              <a:t>αἰτέω</a:t>
            </a:r>
            <a:r>
              <a:rPr lang="en-US" dirty="0" smtClean="0">
                <a:latin typeface="+mj-lt"/>
              </a:rPr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j-lt"/>
              </a:rPr>
              <a:t>I ask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+mj-lt"/>
              </a:rPr>
              <a:t>αἰώνιος</a:t>
            </a:r>
            <a:r>
              <a:rPr lang="en-US" dirty="0" smtClean="0">
                <a:latin typeface="+mj-lt"/>
              </a:rPr>
              <a:t>,  -</a:t>
            </a:r>
            <a:r>
              <a:rPr lang="el-GR" dirty="0" smtClean="0">
                <a:latin typeface="+mj-lt"/>
              </a:rPr>
              <a:t>ον</a:t>
            </a:r>
            <a:r>
              <a:rPr lang="en-US" dirty="0" smtClean="0">
                <a:latin typeface="+mj-lt"/>
              </a:rPr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j-lt"/>
              </a:rPr>
              <a:t>eternal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+mj-lt"/>
              </a:rPr>
              <a:t>ἀποκτείνω </a:t>
            </a:r>
            <a:r>
              <a:rPr lang="en-US" dirty="0" smtClean="0">
                <a:latin typeface="+mj-lt"/>
              </a:rPr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j-lt"/>
              </a:rPr>
              <a:t>I kill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+mj-lt"/>
              </a:rPr>
              <a:t>κεφαλή</a:t>
            </a:r>
            <a:r>
              <a:rPr lang="en-US" dirty="0" smtClean="0">
                <a:latin typeface="+mj-lt"/>
              </a:rPr>
              <a:t>,  -</a:t>
            </a:r>
            <a:r>
              <a:rPr lang="el-GR" dirty="0" smtClean="0">
                <a:latin typeface="+mj-lt"/>
              </a:rPr>
              <a:t>ῆς</a:t>
            </a:r>
            <a:r>
              <a:rPr lang="en-US" dirty="0" smtClean="0">
                <a:latin typeface="+mj-lt"/>
              </a:rPr>
              <a:t>,  </a:t>
            </a:r>
            <a:r>
              <a:rPr lang="el-GR" dirty="0" smtClean="0">
                <a:latin typeface="+mj-lt"/>
              </a:rPr>
              <a:t>ἡ</a:t>
            </a:r>
            <a:r>
              <a:rPr lang="en-US" dirty="0" smtClean="0">
                <a:latin typeface="+mj-lt"/>
              </a:rPr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j-lt"/>
              </a:rPr>
              <a:t>head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+mj-lt"/>
              </a:rPr>
              <a:t>πίνω  </a:t>
            </a:r>
            <a:r>
              <a:rPr lang="en-US" dirty="0" smtClean="0">
                <a:latin typeface="+mj-lt"/>
              </a:rPr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j-lt"/>
              </a:rPr>
              <a:t>I drink</a:t>
            </a:r>
          </a:p>
        </p:txBody>
      </p:sp>
    </p:spTree>
    <p:extLst>
      <p:ext uri="{BB962C8B-B14F-4D97-AF65-F5344CB8AC3E}">
        <p14:creationId xmlns:p14="http://schemas.microsoft.com/office/powerpoint/2010/main" val="341138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52400"/>
            <a:ext cx="61722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 smtClean="0"/>
              <a:t>Chapter 22 Vocabulary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066800"/>
            <a:ext cx="5791200" cy="556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+mj-lt"/>
              </a:rPr>
              <a:t>πλοῖον</a:t>
            </a:r>
            <a:r>
              <a:rPr lang="en-US" dirty="0" smtClean="0">
                <a:latin typeface="+mj-lt"/>
              </a:rPr>
              <a:t>,  -</a:t>
            </a:r>
            <a:r>
              <a:rPr lang="el-GR" dirty="0" smtClean="0">
                <a:latin typeface="+mj-lt"/>
              </a:rPr>
              <a:t>ου</a:t>
            </a:r>
            <a:r>
              <a:rPr lang="en-US" dirty="0" smtClean="0">
                <a:latin typeface="+mj-lt"/>
              </a:rPr>
              <a:t>,  </a:t>
            </a:r>
            <a:r>
              <a:rPr lang="el-GR" dirty="0" smtClean="0">
                <a:latin typeface="+mj-lt"/>
              </a:rPr>
              <a:t>τό </a:t>
            </a:r>
            <a:r>
              <a:rPr lang="en-US" dirty="0" smtClean="0">
                <a:latin typeface="+mj-lt"/>
              </a:rPr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j-lt"/>
              </a:rPr>
              <a:t>boat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+mj-lt"/>
              </a:rPr>
              <a:t>πῦρ</a:t>
            </a:r>
            <a:r>
              <a:rPr lang="en-US" dirty="0" smtClean="0">
                <a:latin typeface="+mj-lt"/>
              </a:rPr>
              <a:t>,  -</a:t>
            </a:r>
            <a:r>
              <a:rPr lang="el-GR" dirty="0" smtClean="0">
                <a:latin typeface="+mj-lt"/>
              </a:rPr>
              <a:t>ός</a:t>
            </a:r>
            <a:r>
              <a:rPr lang="en-US" dirty="0" smtClean="0">
                <a:latin typeface="+mj-lt"/>
              </a:rPr>
              <a:t>,  </a:t>
            </a:r>
            <a:r>
              <a:rPr lang="el-GR" dirty="0" smtClean="0">
                <a:latin typeface="+mj-lt"/>
              </a:rPr>
              <a:t>τό </a:t>
            </a:r>
            <a:r>
              <a:rPr lang="en-US" dirty="0" smtClean="0">
                <a:latin typeface="+mj-lt"/>
              </a:rPr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j-lt"/>
              </a:rPr>
              <a:t>fire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+mj-lt"/>
              </a:rPr>
              <a:t>τηρέω</a:t>
            </a:r>
            <a:r>
              <a:rPr lang="en-US" dirty="0" smtClean="0">
                <a:latin typeface="+mj-lt"/>
              </a:rPr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j-lt"/>
              </a:rPr>
              <a:t>I keep, guard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+mj-lt"/>
              </a:rPr>
              <a:t>ὕδωρ</a:t>
            </a:r>
            <a:r>
              <a:rPr lang="en-US" dirty="0" smtClean="0">
                <a:latin typeface="+mj-lt"/>
              </a:rPr>
              <a:t>,  -</a:t>
            </a:r>
            <a:r>
              <a:rPr lang="el-GR" dirty="0" smtClean="0">
                <a:latin typeface="+mj-lt"/>
              </a:rPr>
              <a:t>ατος</a:t>
            </a:r>
            <a:r>
              <a:rPr lang="en-US" dirty="0" smtClean="0">
                <a:latin typeface="+mj-lt"/>
              </a:rPr>
              <a:t>,  </a:t>
            </a:r>
            <a:r>
              <a:rPr lang="el-GR" dirty="0" smtClean="0">
                <a:latin typeface="+mj-lt"/>
              </a:rPr>
              <a:t>τό </a:t>
            </a:r>
            <a:r>
              <a:rPr lang="en-US" dirty="0" smtClean="0">
                <a:latin typeface="+mj-lt"/>
              </a:rPr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j-lt"/>
              </a:rPr>
              <a:t>water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+mj-lt"/>
              </a:rPr>
              <a:t>χαίρω   </a:t>
            </a:r>
            <a:endParaRPr lang="en-US" dirty="0" smtClean="0">
              <a:latin typeface="+mj-lt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j-lt"/>
              </a:rPr>
              <a:t>I rejoice</a:t>
            </a:r>
          </a:p>
        </p:txBody>
      </p:sp>
    </p:spTree>
    <p:extLst>
      <p:ext uri="{BB962C8B-B14F-4D97-AF65-F5344CB8AC3E}">
        <p14:creationId xmlns:p14="http://schemas.microsoft.com/office/powerpoint/2010/main" val="1394691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477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 </a:t>
            </a:r>
            <a:r>
              <a:rPr lang="en-US" b="1" smtClean="0"/>
              <a:t> Chapter 21 Vocabulary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+mj-lt"/>
              </a:rPr>
              <a:t>ἀνοίγω</a:t>
            </a:r>
            <a:r>
              <a:rPr lang="en-US" dirty="0" smtClean="0">
                <a:latin typeface="+mj-lt"/>
              </a:rPr>
              <a:t>  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200" dirty="0" smtClean="0">
                <a:latin typeface="+mj-lt"/>
              </a:rPr>
              <a:t>I open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+mj-lt"/>
              </a:rPr>
              <a:t>βαπτίζω  </a:t>
            </a:r>
            <a:r>
              <a:rPr lang="en-US" dirty="0" smtClean="0">
                <a:latin typeface="+mj-lt"/>
              </a:rPr>
              <a:t>  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200" dirty="0" smtClean="0">
                <a:latin typeface="+mj-lt"/>
              </a:rPr>
              <a:t>I baptize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+mj-lt"/>
              </a:rPr>
              <a:t>εὐαγγέλιον</a:t>
            </a:r>
            <a:r>
              <a:rPr lang="en-US" dirty="0" smtClean="0">
                <a:latin typeface="+mj-lt"/>
              </a:rPr>
              <a:t>,  -</a:t>
            </a:r>
            <a:r>
              <a:rPr lang="el-GR" dirty="0" smtClean="0">
                <a:latin typeface="+mj-lt"/>
              </a:rPr>
              <a:t>ου</a:t>
            </a:r>
            <a:r>
              <a:rPr lang="en-US" dirty="0" smtClean="0">
                <a:latin typeface="+mj-lt"/>
              </a:rPr>
              <a:t>,  </a:t>
            </a:r>
            <a:r>
              <a:rPr lang="el-GR" dirty="0" smtClean="0">
                <a:latin typeface="+mj-lt"/>
              </a:rPr>
              <a:t>τό </a:t>
            </a:r>
            <a:r>
              <a:rPr lang="en-US" dirty="0" smtClean="0">
                <a:latin typeface="+mj-lt"/>
              </a:rPr>
              <a:t>  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200" dirty="0" smtClean="0">
                <a:latin typeface="+mj-lt"/>
              </a:rPr>
              <a:t>gospel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+mj-lt"/>
              </a:rPr>
              <a:t>μαρτυρέω  </a:t>
            </a:r>
            <a:r>
              <a:rPr lang="en-US" dirty="0" smtClean="0">
                <a:latin typeface="+mj-lt"/>
              </a:rPr>
              <a:t>  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200" dirty="0" smtClean="0">
                <a:latin typeface="+mj-lt"/>
              </a:rPr>
              <a:t>I witness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+mj-lt"/>
              </a:rPr>
              <a:t>πέμπω  </a:t>
            </a:r>
            <a:r>
              <a:rPr lang="en-US" dirty="0" smtClean="0">
                <a:latin typeface="+mj-lt"/>
              </a:rPr>
              <a:t>  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200" dirty="0" smtClean="0">
                <a:latin typeface="+mj-lt"/>
              </a:rPr>
              <a:t>I send </a:t>
            </a:r>
          </a:p>
        </p:txBody>
      </p:sp>
    </p:spTree>
    <p:extLst>
      <p:ext uri="{BB962C8B-B14F-4D97-AF65-F5344CB8AC3E}">
        <p14:creationId xmlns:p14="http://schemas.microsoft.com/office/powerpoint/2010/main" val="2951369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6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6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6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6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bldLvl="4" autoUpdateAnimBg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47700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/>
              <a:t>Chapter 21 Vocabulary 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+mj-lt"/>
              </a:rPr>
              <a:t>προνηρός</a:t>
            </a:r>
            <a:r>
              <a:rPr lang="en-US" dirty="0" smtClean="0">
                <a:latin typeface="+mj-lt"/>
              </a:rPr>
              <a:t>,  -</a:t>
            </a:r>
            <a:r>
              <a:rPr lang="el-GR" dirty="0" smtClean="0">
                <a:latin typeface="+mj-lt"/>
              </a:rPr>
              <a:t>ά</a:t>
            </a:r>
            <a:r>
              <a:rPr lang="en-US" dirty="0" smtClean="0">
                <a:latin typeface="+mj-lt"/>
              </a:rPr>
              <a:t>,  -</a:t>
            </a:r>
            <a:r>
              <a:rPr lang="el-GR" dirty="0" smtClean="0">
                <a:latin typeface="+mj-lt"/>
              </a:rPr>
              <a:t>όν</a:t>
            </a:r>
            <a:r>
              <a:rPr lang="en-US" dirty="0" smtClean="0">
                <a:latin typeface="+mj-lt"/>
              </a:rPr>
              <a:t>    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200" dirty="0" smtClean="0">
                <a:latin typeface="+mj-lt"/>
              </a:rPr>
              <a:t>evil, bad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+mj-lt"/>
              </a:rPr>
              <a:t>πρόσωπον</a:t>
            </a:r>
            <a:r>
              <a:rPr lang="en-US" dirty="0" smtClean="0">
                <a:latin typeface="+mj-lt"/>
              </a:rPr>
              <a:t>,  -</a:t>
            </a:r>
            <a:r>
              <a:rPr lang="el-GR" dirty="0" smtClean="0">
                <a:latin typeface="+mj-lt"/>
              </a:rPr>
              <a:t>ου</a:t>
            </a:r>
            <a:r>
              <a:rPr lang="en-US" dirty="0" smtClean="0">
                <a:latin typeface="+mj-lt"/>
              </a:rPr>
              <a:t>,  </a:t>
            </a:r>
            <a:r>
              <a:rPr lang="el-GR" dirty="0" smtClean="0">
                <a:latin typeface="+mj-lt"/>
              </a:rPr>
              <a:t>τό </a:t>
            </a:r>
            <a:r>
              <a:rPr lang="en-US" dirty="0" smtClean="0">
                <a:latin typeface="+mj-lt"/>
              </a:rPr>
              <a:t>  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200" dirty="0" smtClean="0">
                <a:latin typeface="+mj-lt"/>
              </a:rPr>
              <a:t>face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+mj-lt"/>
              </a:rPr>
              <a:t>σημεῖον</a:t>
            </a:r>
            <a:r>
              <a:rPr lang="en-US" dirty="0" smtClean="0">
                <a:latin typeface="+mj-lt"/>
              </a:rPr>
              <a:t>,  -</a:t>
            </a:r>
            <a:r>
              <a:rPr lang="el-GR" dirty="0" smtClean="0">
                <a:latin typeface="+mj-lt"/>
              </a:rPr>
              <a:t>ου</a:t>
            </a:r>
            <a:r>
              <a:rPr lang="en-US" dirty="0" smtClean="0">
                <a:latin typeface="+mj-lt"/>
              </a:rPr>
              <a:t>,  </a:t>
            </a:r>
            <a:r>
              <a:rPr lang="el-GR" dirty="0" smtClean="0">
                <a:latin typeface="+mj-lt"/>
              </a:rPr>
              <a:t>τό </a:t>
            </a:r>
            <a:r>
              <a:rPr lang="en-US" dirty="0" smtClean="0">
                <a:latin typeface="+mj-lt"/>
              </a:rPr>
              <a:t>  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200" dirty="0" smtClean="0">
                <a:latin typeface="+mj-lt"/>
              </a:rPr>
              <a:t>sign, miracle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+mj-lt"/>
              </a:rPr>
              <a:t>στόμα</a:t>
            </a:r>
            <a:r>
              <a:rPr lang="en-US" dirty="0" smtClean="0">
                <a:latin typeface="+mj-lt"/>
              </a:rPr>
              <a:t>,  -</a:t>
            </a:r>
            <a:r>
              <a:rPr lang="el-GR" dirty="0" smtClean="0">
                <a:latin typeface="+mj-lt"/>
              </a:rPr>
              <a:t>ατος</a:t>
            </a:r>
            <a:r>
              <a:rPr lang="en-US" dirty="0" smtClean="0">
                <a:latin typeface="+mj-lt"/>
              </a:rPr>
              <a:t>,  </a:t>
            </a:r>
            <a:r>
              <a:rPr lang="el-GR" dirty="0" smtClean="0">
                <a:latin typeface="+mj-lt"/>
              </a:rPr>
              <a:t>τό </a:t>
            </a:r>
            <a:r>
              <a:rPr lang="en-US" dirty="0" smtClean="0">
                <a:latin typeface="+mj-lt"/>
              </a:rPr>
              <a:t>  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200" dirty="0" smtClean="0">
                <a:latin typeface="+mj-lt"/>
              </a:rPr>
              <a:t>mouth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latin typeface="+mj-lt"/>
              </a:rPr>
              <a:t>ὑπάγω </a:t>
            </a:r>
            <a:r>
              <a:rPr lang="en-US" dirty="0" smtClean="0">
                <a:latin typeface="+mj-lt"/>
              </a:rPr>
              <a:t> 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200" dirty="0" smtClean="0">
                <a:latin typeface="+mj-lt"/>
              </a:rPr>
              <a:t>I go away </a:t>
            </a:r>
          </a:p>
        </p:txBody>
      </p:sp>
    </p:spTree>
    <p:extLst>
      <p:ext uri="{BB962C8B-B14F-4D97-AF65-F5344CB8AC3E}">
        <p14:creationId xmlns:p14="http://schemas.microsoft.com/office/powerpoint/2010/main" val="382452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7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7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 bldLvl="4" autoUpdateAnimBg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152400"/>
            <a:ext cx="5715000" cy="560388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smtClean="0"/>
              <a:t>Chapter 20 Vocabulary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943600"/>
          </a:xfrm>
        </p:spPr>
        <p:txBody>
          <a:bodyPr/>
          <a:lstStyle/>
          <a:p>
            <a:pPr eaLnBrk="1" hangingPunct="1">
              <a:defRPr/>
            </a:pPr>
            <a:r>
              <a:rPr lang="el-GR" b="1" dirty="0" smtClean="0">
                <a:latin typeface="Greekth" pitchFamily="18" charset="0"/>
              </a:rPr>
              <a:t> </a:t>
            </a:r>
            <a:r>
              <a:rPr lang="el-GR" dirty="0" smtClean="0">
                <a:latin typeface="+mj-lt"/>
              </a:rPr>
              <a:t>ἀναβαίνω</a:t>
            </a:r>
            <a:endParaRPr lang="en-US" dirty="0" smtClean="0">
              <a:latin typeface="+mj-lt"/>
            </a:endParaRPr>
          </a:p>
          <a:p>
            <a:pPr lvl="1" eaLnBrk="1" hangingPunct="1">
              <a:defRPr/>
            </a:pPr>
            <a:r>
              <a:rPr lang="en-US" b="1" dirty="0" smtClean="0"/>
              <a:t>I go up 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ἄρχω</a:t>
            </a:r>
            <a:endParaRPr lang="en-US" dirty="0" smtClean="0">
              <a:latin typeface="+mj-lt"/>
            </a:endParaRPr>
          </a:p>
          <a:p>
            <a:pPr lvl="1" eaLnBrk="1" hangingPunct="1">
              <a:defRPr/>
            </a:pPr>
            <a:r>
              <a:rPr lang="en-US" b="1" dirty="0" smtClean="0"/>
              <a:t>I rule,  begin (in mid.)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ἕκαστος</a:t>
            </a:r>
            <a:r>
              <a:rPr lang="en-US" dirty="0" smtClean="0">
                <a:latin typeface="+mj-lt"/>
              </a:rPr>
              <a:t>,  -</a:t>
            </a:r>
            <a:r>
              <a:rPr lang="el-GR" dirty="0" smtClean="0">
                <a:latin typeface="+mj-lt"/>
              </a:rPr>
              <a:t>η</a:t>
            </a:r>
            <a:r>
              <a:rPr lang="en-US" dirty="0" smtClean="0">
                <a:latin typeface="+mj-lt"/>
              </a:rPr>
              <a:t>,  -</a:t>
            </a:r>
            <a:r>
              <a:rPr lang="el-GR" dirty="0" smtClean="0">
                <a:latin typeface="+mj-lt"/>
              </a:rPr>
              <a:t>ον</a:t>
            </a:r>
            <a:r>
              <a:rPr lang="en-US" dirty="0" smtClean="0">
                <a:latin typeface="+mj-lt"/>
              </a:rPr>
              <a:t>  </a:t>
            </a:r>
          </a:p>
          <a:p>
            <a:pPr lvl="1" eaLnBrk="1" hangingPunct="1">
              <a:defRPr/>
            </a:pPr>
            <a:r>
              <a:rPr lang="en-US" b="1" dirty="0" smtClean="0"/>
              <a:t>each, every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ἐκβάλλω </a:t>
            </a:r>
            <a:endParaRPr lang="en-US" dirty="0" smtClean="0">
              <a:latin typeface="+mj-lt"/>
            </a:endParaRPr>
          </a:p>
          <a:p>
            <a:pPr lvl="1" eaLnBrk="1" hangingPunct="1">
              <a:defRPr/>
            </a:pPr>
            <a:r>
              <a:rPr lang="en-US" b="1" dirty="0" smtClean="0"/>
              <a:t>I drive out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κἀγώ   </a:t>
            </a:r>
            <a:endParaRPr lang="en-US" dirty="0" smtClean="0">
              <a:latin typeface="+mj-lt"/>
            </a:endParaRPr>
          </a:p>
          <a:p>
            <a:pPr lvl="1" eaLnBrk="1" hangingPunct="1">
              <a:defRPr/>
            </a:pPr>
            <a:r>
              <a:rPr lang="en-US" b="1" dirty="0" smtClean="0"/>
              <a:t>and I, but I </a:t>
            </a:r>
          </a:p>
        </p:txBody>
      </p:sp>
    </p:spTree>
    <p:extLst>
      <p:ext uri="{BB962C8B-B14F-4D97-AF65-F5344CB8AC3E}">
        <p14:creationId xmlns:p14="http://schemas.microsoft.com/office/powerpoint/2010/main" val="2490861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8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8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 bldLvl="3" autoUpdateAnimBg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76200"/>
            <a:ext cx="5715000" cy="701675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smtClean="0"/>
              <a:t>Chapter 20 Vocabulary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5867400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 smtClean="0">
                <a:latin typeface="+mj-lt"/>
              </a:rPr>
              <a:t>καταβαίνω  </a:t>
            </a:r>
            <a:r>
              <a:rPr lang="en-US" dirty="0" smtClean="0">
                <a:latin typeface="+mj-lt"/>
              </a:rPr>
              <a:t> </a:t>
            </a:r>
          </a:p>
          <a:p>
            <a:pPr lvl="1" eaLnBrk="1" hangingPunct="1">
              <a:defRPr/>
            </a:pPr>
            <a:r>
              <a:rPr lang="en-US" b="1" dirty="0" smtClean="0"/>
              <a:t>I go down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μᾶλλον  </a:t>
            </a:r>
            <a:r>
              <a:rPr lang="en-US" dirty="0" smtClean="0">
                <a:latin typeface="+mj-lt"/>
              </a:rPr>
              <a:t> </a:t>
            </a:r>
          </a:p>
          <a:p>
            <a:pPr lvl="1" eaLnBrk="1" hangingPunct="1">
              <a:defRPr/>
            </a:pPr>
            <a:r>
              <a:rPr lang="en-US" b="1" dirty="0" smtClean="0"/>
              <a:t>more, rather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μήτηρ</a:t>
            </a:r>
            <a:r>
              <a:rPr lang="en-US" dirty="0" smtClean="0">
                <a:latin typeface="+mj-lt"/>
              </a:rPr>
              <a:t>,  -</a:t>
            </a:r>
            <a:r>
              <a:rPr lang="el-GR" dirty="0" smtClean="0">
                <a:latin typeface="+mj-lt"/>
              </a:rPr>
              <a:t>ός</a:t>
            </a:r>
            <a:r>
              <a:rPr lang="en-US" dirty="0" smtClean="0">
                <a:latin typeface="+mj-lt"/>
              </a:rPr>
              <a:t>,  </a:t>
            </a:r>
            <a:r>
              <a:rPr lang="el-GR" dirty="0" smtClean="0">
                <a:latin typeface="+mj-lt"/>
              </a:rPr>
              <a:t>ἡ </a:t>
            </a:r>
            <a:endParaRPr lang="en-US" dirty="0" smtClean="0">
              <a:latin typeface="+mj-lt"/>
            </a:endParaRPr>
          </a:p>
          <a:p>
            <a:pPr lvl="1" eaLnBrk="1" hangingPunct="1">
              <a:defRPr/>
            </a:pPr>
            <a:r>
              <a:rPr lang="en-US" b="1" dirty="0" smtClean="0"/>
              <a:t>mother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ὅπου </a:t>
            </a:r>
            <a:r>
              <a:rPr lang="en-US" dirty="0" smtClean="0">
                <a:latin typeface="+mj-lt"/>
              </a:rPr>
              <a:t> </a:t>
            </a:r>
          </a:p>
          <a:p>
            <a:pPr lvl="1" eaLnBrk="1" hangingPunct="1">
              <a:defRPr/>
            </a:pPr>
            <a:r>
              <a:rPr lang="en-US" b="1" dirty="0" smtClean="0"/>
              <a:t>where, since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ὥστε </a:t>
            </a:r>
            <a:endParaRPr lang="en-US" dirty="0" smtClean="0">
              <a:latin typeface="+mj-lt"/>
            </a:endParaRPr>
          </a:p>
          <a:p>
            <a:pPr lvl="1" eaLnBrk="1" hangingPunct="1">
              <a:defRPr/>
            </a:pPr>
            <a:r>
              <a:rPr lang="en-US" b="1" dirty="0" smtClean="0"/>
              <a:t>therefore, so that </a:t>
            </a:r>
          </a:p>
        </p:txBody>
      </p:sp>
    </p:spTree>
    <p:extLst>
      <p:ext uri="{BB962C8B-B14F-4D97-AF65-F5344CB8AC3E}">
        <p14:creationId xmlns:p14="http://schemas.microsoft.com/office/powerpoint/2010/main" val="3382359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9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9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 bldLvl="5" autoUpdateAnimBg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76200"/>
            <a:ext cx="63246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 smtClean="0"/>
              <a:t>Chapter 19 Vocabulary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867400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 smtClean="0">
                <a:latin typeface="+mj-lt"/>
              </a:rPr>
              <a:t>ἀκολουθέω</a:t>
            </a:r>
            <a:r>
              <a:rPr lang="en-US" dirty="0" smtClean="0">
                <a:latin typeface="+mj-lt"/>
              </a:rPr>
              <a:t>         </a:t>
            </a:r>
          </a:p>
          <a:p>
            <a:pPr lvl="1" eaLnBrk="1" hangingPunct="1">
              <a:defRPr/>
            </a:pPr>
            <a:r>
              <a:rPr lang="en-US" b="1" dirty="0" smtClean="0">
                <a:latin typeface="+mj-lt"/>
              </a:rPr>
              <a:t>I follow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ἐνώπιον</a:t>
            </a:r>
            <a:r>
              <a:rPr lang="en-US" dirty="0" smtClean="0">
                <a:latin typeface="+mj-lt"/>
              </a:rPr>
              <a:t>         </a:t>
            </a:r>
          </a:p>
          <a:p>
            <a:pPr lvl="1" eaLnBrk="1" hangingPunct="1">
              <a:defRPr/>
            </a:pPr>
            <a:r>
              <a:rPr lang="en-US" b="1" dirty="0" smtClean="0">
                <a:latin typeface="+mj-lt"/>
              </a:rPr>
              <a:t>before</a:t>
            </a:r>
            <a:r>
              <a:rPr lang="en-US" dirty="0" smtClean="0">
                <a:latin typeface="+mj-lt"/>
              </a:rPr>
              <a:t>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θάλασσα</a:t>
            </a:r>
            <a:r>
              <a:rPr lang="en-US" dirty="0" smtClean="0">
                <a:latin typeface="+mj-lt"/>
              </a:rPr>
              <a:t>,  -</a:t>
            </a:r>
            <a:r>
              <a:rPr lang="el-GR" dirty="0" smtClean="0">
                <a:latin typeface="+mj-lt"/>
              </a:rPr>
              <a:t>ης</a:t>
            </a:r>
            <a:r>
              <a:rPr lang="en-US" dirty="0" smtClean="0">
                <a:latin typeface="+mj-lt"/>
              </a:rPr>
              <a:t>, </a:t>
            </a:r>
            <a:r>
              <a:rPr lang="el-GR" dirty="0" smtClean="0">
                <a:latin typeface="+mj-lt"/>
              </a:rPr>
              <a:t>ἡ</a:t>
            </a:r>
            <a:r>
              <a:rPr lang="en-US" dirty="0" smtClean="0">
                <a:latin typeface="+mj-lt"/>
              </a:rPr>
              <a:t>         </a:t>
            </a:r>
          </a:p>
          <a:p>
            <a:pPr lvl="1" eaLnBrk="1" hangingPunct="1">
              <a:defRPr/>
            </a:pPr>
            <a:r>
              <a:rPr lang="en-US" b="1" dirty="0" smtClean="0">
                <a:latin typeface="+mj-lt"/>
              </a:rPr>
              <a:t>sea,  lake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κάθημαι</a:t>
            </a:r>
            <a:r>
              <a:rPr lang="en-US" dirty="0" smtClean="0">
                <a:latin typeface="+mj-lt"/>
              </a:rPr>
              <a:t>         </a:t>
            </a:r>
          </a:p>
          <a:p>
            <a:pPr lvl="1" eaLnBrk="1" hangingPunct="1">
              <a:defRPr/>
            </a:pPr>
            <a:r>
              <a:rPr lang="en-US" b="1" dirty="0" smtClean="0">
                <a:latin typeface="+mj-lt"/>
              </a:rPr>
              <a:t>I sit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καιρός</a:t>
            </a:r>
            <a:r>
              <a:rPr lang="en-US" dirty="0" smtClean="0">
                <a:latin typeface="+mj-lt"/>
              </a:rPr>
              <a:t>,  -</a:t>
            </a:r>
            <a:r>
              <a:rPr lang="el-GR" dirty="0" smtClean="0">
                <a:latin typeface="+mj-lt"/>
              </a:rPr>
              <a:t>οῦ</a:t>
            </a:r>
            <a:r>
              <a:rPr lang="en-US" dirty="0" smtClean="0">
                <a:latin typeface="+mj-lt"/>
              </a:rPr>
              <a:t>,  </a:t>
            </a:r>
            <a:r>
              <a:rPr lang="el-GR" dirty="0" smtClean="0">
                <a:latin typeface="+mj-lt"/>
              </a:rPr>
              <a:t>ὁ </a:t>
            </a:r>
            <a:r>
              <a:rPr lang="en-US" dirty="0" smtClean="0">
                <a:latin typeface="+mj-lt"/>
              </a:rPr>
              <a:t>         </a:t>
            </a:r>
          </a:p>
          <a:p>
            <a:pPr lvl="1" eaLnBrk="1" hangingPunct="1">
              <a:defRPr/>
            </a:pPr>
            <a:r>
              <a:rPr lang="en-US" b="1" dirty="0" smtClean="0">
                <a:latin typeface="+mj-lt"/>
              </a:rPr>
              <a:t>time </a:t>
            </a:r>
          </a:p>
        </p:txBody>
      </p:sp>
    </p:spTree>
    <p:extLst>
      <p:ext uri="{BB962C8B-B14F-4D97-AF65-F5344CB8AC3E}">
        <p14:creationId xmlns:p14="http://schemas.microsoft.com/office/powerpoint/2010/main" val="2135746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76200"/>
            <a:ext cx="60960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 smtClean="0"/>
              <a:t>Chapter 19 Vocabulary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867400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 smtClean="0">
                <a:latin typeface="+mj-lt"/>
              </a:rPr>
              <a:t>οὔτε  </a:t>
            </a:r>
            <a:r>
              <a:rPr lang="en-US" dirty="0" smtClean="0">
                <a:latin typeface="+mj-lt"/>
              </a:rPr>
              <a:t>         </a:t>
            </a:r>
          </a:p>
          <a:p>
            <a:pPr lvl="1" eaLnBrk="1" hangingPunct="1">
              <a:defRPr/>
            </a:pPr>
            <a:r>
              <a:rPr lang="en-US" b="1" dirty="0" smtClean="0">
                <a:latin typeface="+mj-lt"/>
              </a:rPr>
              <a:t>and not, nor, neither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πίπτω  </a:t>
            </a:r>
            <a:r>
              <a:rPr lang="en-US" dirty="0" smtClean="0">
                <a:latin typeface="+mj-lt"/>
              </a:rPr>
              <a:t>         </a:t>
            </a:r>
          </a:p>
          <a:p>
            <a:pPr lvl="1" eaLnBrk="1" hangingPunct="1">
              <a:defRPr/>
            </a:pPr>
            <a:r>
              <a:rPr lang="en-US" b="1" dirty="0" smtClean="0">
                <a:latin typeface="+mj-lt"/>
              </a:rPr>
              <a:t>I fall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πούς</a:t>
            </a:r>
            <a:r>
              <a:rPr lang="en-US" dirty="0" smtClean="0">
                <a:latin typeface="+mj-lt"/>
              </a:rPr>
              <a:t>,  </a:t>
            </a:r>
            <a:r>
              <a:rPr lang="el-GR" dirty="0" smtClean="0">
                <a:latin typeface="+mj-lt"/>
              </a:rPr>
              <a:t>ποδός</a:t>
            </a:r>
            <a:r>
              <a:rPr lang="en-US" dirty="0" smtClean="0">
                <a:latin typeface="+mj-lt"/>
              </a:rPr>
              <a:t>,  </a:t>
            </a:r>
            <a:r>
              <a:rPr lang="el-GR" dirty="0" smtClean="0">
                <a:latin typeface="+mj-lt"/>
              </a:rPr>
              <a:t>ὁ </a:t>
            </a:r>
            <a:r>
              <a:rPr lang="en-US" dirty="0" smtClean="0">
                <a:latin typeface="+mj-lt"/>
              </a:rPr>
              <a:t>         </a:t>
            </a:r>
          </a:p>
          <a:p>
            <a:pPr lvl="1" eaLnBrk="1" hangingPunct="1">
              <a:defRPr/>
            </a:pPr>
            <a:r>
              <a:rPr lang="en-US" b="1" dirty="0" smtClean="0">
                <a:latin typeface="+mj-lt"/>
              </a:rPr>
              <a:t>foot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προσέρχομαι</a:t>
            </a:r>
            <a:r>
              <a:rPr lang="en-US" dirty="0" smtClean="0">
                <a:latin typeface="+mj-lt"/>
              </a:rPr>
              <a:t>         </a:t>
            </a:r>
          </a:p>
          <a:p>
            <a:pPr lvl="1" eaLnBrk="1" hangingPunct="1">
              <a:defRPr/>
            </a:pPr>
            <a:r>
              <a:rPr lang="en-US" b="1" dirty="0" smtClean="0">
                <a:latin typeface="+mj-lt"/>
              </a:rPr>
              <a:t>I come/go to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προσεύχομαι  </a:t>
            </a:r>
            <a:r>
              <a:rPr lang="en-US" dirty="0" smtClean="0">
                <a:latin typeface="+mj-lt"/>
              </a:rPr>
              <a:t>         </a:t>
            </a:r>
          </a:p>
          <a:p>
            <a:pPr lvl="1" eaLnBrk="1" hangingPunct="1">
              <a:defRPr/>
            </a:pPr>
            <a:r>
              <a:rPr lang="en-US" b="1" dirty="0" smtClean="0">
                <a:latin typeface="+mj-lt"/>
              </a:rPr>
              <a:t>I pray </a:t>
            </a:r>
          </a:p>
        </p:txBody>
      </p:sp>
    </p:spTree>
    <p:extLst>
      <p:ext uri="{BB962C8B-B14F-4D97-AF65-F5344CB8AC3E}">
        <p14:creationId xmlns:p14="http://schemas.microsoft.com/office/powerpoint/2010/main" val="843667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09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09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2-1-2 Paradigms - Chant this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219200"/>
            <a:ext cx="7772400" cy="5638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   2                     1                     2</a:t>
            </a:r>
          </a:p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λόγος</a:t>
            </a:r>
            <a:r>
              <a:rPr lang="en-US" dirty="0" smtClean="0">
                <a:cs typeface="Times New Roman" panose="02020603050405020304" pitchFamily="18" charset="0"/>
              </a:rPr>
              <a:t>            </a:t>
            </a:r>
            <a:r>
              <a:rPr lang="el-GR" dirty="0" smtClean="0">
                <a:cs typeface="Times New Roman" panose="02020603050405020304" pitchFamily="18" charset="0"/>
              </a:rPr>
              <a:t>γραφή</a:t>
            </a:r>
            <a:r>
              <a:rPr lang="en-US" dirty="0" smtClean="0">
                <a:cs typeface="Times New Roman" panose="02020603050405020304" pitchFamily="18" charset="0"/>
              </a:rPr>
              <a:t>      </a:t>
            </a:r>
            <a:r>
              <a:rPr lang="el-GR" dirty="0" smtClean="0">
                <a:cs typeface="Times New Roman" panose="02020603050405020304" pitchFamily="18" charset="0"/>
              </a:rPr>
              <a:t>  </a:t>
            </a:r>
            <a:r>
              <a:rPr lang="en-US" dirty="0" smtClean="0">
                <a:cs typeface="Times New Roman" panose="02020603050405020304" pitchFamily="18" charset="0"/>
              </a:rPr>
              <a:t>      </a:t>
            </a:r>
            <a:r>
              <a:rPr lang="el-GR" dirty="0" smtClean="0">
                <a:cs typeface="Times New Roman" panose="02020603050405020304" pitchFamily="18" charset="0"/>
              </a:rPr>
              <a:t>ἱερόν</a:t>
            </a:r>
            <a:endParaRPr lang="en-US" dirty="0" smtClean="0"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λόγου</a:t>
            </a:r>
            <a:r>
              <a:rPr lang="en-US" dirty="0" smtClean="0">
                <a:cs typeface="Times New Roman" panose="02020603050405020304" pitchFamily="18" charset="0"/>
              </a:rPr>
              <a:t>            </a:t>
            </a:r>
            <a:r>
              <a:rPr lang="el-GR" dirty="0" smtClean="0">
                <a:cs typeface="Times New Roman" panose="02020603050405020304" pitchFamily="18" charset="0"/>
              </a:rPr>
              <a:t>γραφῆς</a:t>
            </a:r>
            <a:r>
              <a:rPr lang="en-US" dirty="0" smtClean="0">
                <a:cs typeface="Times New Roman" panose="02020603050405020304" pitchFamily="18" charset="0"/>
              </a:rPr>
              <a:t>      </a:t>
            </a:r>
            <a:r>
              <a:rPr lang="el-GR" dirty="0" smtClean="0">
                <a:cs typeface="Times New Roman" panose="02020603050405020304" pitchFamily="18" charset="0"/>
              </a:rPr>
              <a:t>   </a:t>
            </a:r>
            <a:r>
              <a:rPr lang="en-US" dirty="0" smtClean="0">
                <a:cs typeface="Times New Roman" panose="02020603050405020304" pitchFamily="18" charset="0"/>
              </a:rPr>
              <a:t>   </a:t>
            </a:r>
            <a:r>
              <a:rPr lang="el-GR" dirty="0" smtClean="0">
                <a:cs typeface="Times New Roman" panose="02020603050405020304" pitchFamily="18" charset="0"/>
              </a:rPr>
              <a:t>ἱεροῦ </a:t>
            </a:r>
            <a:endParaRPr lang="en-US" dirty="0" smtClean="0"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λόγῳ</a:t>
            </a:r>
            <a:r>
              <a:rPr lang="en-US" dirty="0" smtClean="0">
                <a:cs typeface="Times New Roman" panose="02020603050405020304" pitchFamily="18" charset="0"/>
              </a:rPr>
              <a:t>             </a:t>
            </a:r>
            <a:r>
              <a:rPr lang="el-GR" dirty="0" smtClean="0">
                <a:cs typeface="Times New Roman" panose="02020603050405020304" pitchFamily="18" charset="0"/>
              </a:rPr>
              <a:t>γραφῇ</a:t>
            </a:r>
            <a:r>
              <a:rPr lang="en-US" dirty="0" smtClean="0">
                <a:cs typeface="Times New Roman" panose="02020603050405020304" pitchFamily="18" charset="0"/>
              </a:rPr>
              <a:t>           </a:t>
            </a:r>
            <a:r>
              <a:rPr lang="el-GR" dirty="0" smtClean="0">
                <a:cs typeface="Times New Roman" panose="02020603050405020304" pitchFamily="18" charset="0"/>
              </a:rPr>
              <a:t>   ἱερῷ</a:t>
            </a:r>
            <a:endParaRPr lang="en-US" dirty="0" smtClean="0"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λόγον</a:t>
            </a:r>
            <a:r>
              <a:rPr lang="en-US" dirty="0" smtClean="0">
                <a:cs typeface="Times New Roman" panose="02020603050405020304" pitchFamily="18" charset="0"/>
              </a:rPr>
              <a:t>            </a:t>
            </a:r>
            <a:r>
              <a:rPr lang="el-GR" dirty="0" smtClean="0">
                <a:cs typeface="Times New Roman" panose="02020603050405020304" pitchFamily="18" charset="0"/>
              </a:rPr>
              <a:t>γραφήν</a:t>
            </a:r>
            <a:r>
              <a:rPr lang="en-US" dirty="0" smtClean="0">
                <a:cs typeface="Times New Roman" panose="02020603050405020304" pitchFamily="18" charset="0"/>
              </a:rPr>
              <a:t>       </a:t>
            </a:r>
            <a:r>
              <a:rPr lang="el-GR" dirty="0" smtClean="0">
                <a:cs typeface="Times New Roman" panose="02020603050405020304" pitchFamily="18" charset="0"/>
              </a:rPr>
              <a:t>  </a:t>
            </a:r>
            <a:r>
              <a:rPr lang="en-US" dirty="0" smtClean="0">
                <a:cs typeface="Times New Roman" panose="02020603050405020304" pitchFamily="18" charset="0"/>
              </a:rPr>
              <a:t>   </a:t>
            </a:r>
            <a:r>
              <a:rPr lang="el-GR" dirty="0" smtClean="0">
                <a:cs typeface="Times New Roman" panose="02020603050405020304" pitchFamily="18" charset="0"/>
              </a:rPr>
              <a:t>ἱερόν </a:t>
            </a:r>
            <a:endParaRPr lang="en-US" dirty="0" smtClean="0"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λόγοι</a:t>
            </a:r>
            <a:r>
              <a:rPr lang="en-US" dirty="0" smtClean="0">
                <a:cs typeface="Times New Roman" panose="02020603050405020304" pitchFamily="18" charset="0"/>
              </a:rPr>
              <a:t>             </a:t>
            </a:r>
            <a:r>
              <a:rPr lang="el-GR" dirty="0" smtClean="0">
                <a:cs typeface="Times New Roman" panose="02020603050405020304" pitchFamily="18" charset="0"/>
              </a:rPr>
              <a:t>γραφαί</a:t>
            </a:r>
            <a:r>
              <a:rPr lang="en-US" dirty="0" smtClean="0">
                <a:cs typeface="Times New Roman" panose="02020603050405020304" pitchFamily="18" charset="0"/>
              </a:rPr>
              <a:t>       </a:t>
            </a:r>
            <a:r>
              <a:rPr lang="el-GR" dirty="0" smtClean="0">
                <a:cs typeface="Times New Roman" panose="02020603050405020304" pitchFamily="18" charset="0"/>
              </a:rPr>
              <a:t>  </a:t>
            </a:r>
            <a:r>
              <a:rPr lang="en-US" dirty="0" smtClean="0">
                <a:cs typeface="Times New Roman" panose="02020603050405020304" pitchFamily="18" charset="0"/>
              </a:rPr>
              <a:t>   </a:t>
            </a:r>
            <a:r>
              <a:rPr lang="el-GR" dirty="0" smtClean="0">
                <a:cs typeface="Times New Roman" panose="02020603050405020304" pitchFamily="18" charset="0"/>
              </a:rPr>
              <a:t>ἱερά </a:t>
            </a:r>
            <a:endParaRPr lang="en-US" dirty="0" smtClean="0"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λόγων</a:t>
            </a:r>
            <a:r>
              <a:rPr lang="en-US" dirty="0" smtClean="0">
                <a:cs typeface="Times New Roman" panose="02020603050405020304" pitchFamily="18" charset="0"/>
              </a:rPr>
              <a:t>           </a:t>
            </a:r>
            <a:r>
              <a:rPr lang="el-GR" dirty="0" smtClean="0">
                <a:cs typeface="Times New Roman" panose="02020603050405020304" pitchFamily="18" charset="0"/>
              </a:rPr>
              <a:t>γραφῶν</a:t>
            </a:r>
            <a:r>
              <a:rPr lang="en-US" dirty="0" smtClean="0">
                <a:cs typeface="Times New Roman" panose="02020603050405020304" pitchFamily="18" charset="0"/>
              </a:rPr>
              <a:t>        </a:t>
            </a:r>
            <a:r>
              <a:rPr lang="el-GR" dirty="0" smtClean="0">
                <a:cs typeface="Times New Roman" panose="02020603050405020304" pitchFamily="18" charset="0"/>
              </a:rPr>
              <a:t>  </a:t>
            </a:r>
            <a:r>
              <a:rPr lang="en-US" dirty="0" smtClean="0">
                <a:cs typeface="Times New Roman" panose="02020603050405020304" pitchFamily="18" charset="0"/>
              </a:rPr>
              <a:t>  </a:t>
            </a:r>
            <a:r>
              <a:rPr lang="el-GR" dirty="0" smtClean="0">
                <a:cs typeface="Times New Roman" panose="02020603050405020304" pitchFamily="18" charset="0"/>
              </a:rPr>
              <a:t>ἱερῶν </a:t>
            </a:r>
            <a:endParaRPr lang="en-US" dirty="0" smtClean="0"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λόγοις</a:t>
            </a:r>
            <a:r>
              <a:rPr lang="en-US" dirty="0" smtClean="0">
                <a:cs typeface="Times New Roman" panose="02020603050405020304" pitchFamily="18" charset="0"/>
              </a:rPr>
              <a:t>           </a:t>
            </a:r>
            <a:r>
              <a:rPr lang="el-GR" dirty="0" smtClean="0">
                <a:cs typeface="Times New Roman" panose="02020603050405020304" pitchFamily="18" charset="0"/>
              </a:rPr>
              <a:t>γραφαῖς</a:t>
            </a:r>
            <a:r>
              <a:rPr lang="en-US" dirty="0" smtClean="0">
                <a:cs typeface="Times New Roman" panose="02020603050405020304" pitchFamily="18" charset="0"/>
              </a:rPr>
              <a:t>         </a:t>
            </a:r>
            <a:r>
              <a:rPr lang="el-GR" dirty="0" smtClean="0">
                <a:cs typeface="Times New Roman" panose="02020603050405020304" pitchFamily="18" charset="0"/>
              </a:rPr>
              <a:t>  ἱεροῖς</a:t>
            </a:r>
            <a:endParaRPr lang="en-US" dirty="0" smtClean="0"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λόγους</a:t>
            </a:r>
            <a:r>
              <a:rPr lang="en-US" dirty="0" smtClean="0">
                <a:cs typeface="Times New Roman" panose="02020603050405020304" pitchFamily="18" charset="0"/>
              </a:rPr>
              <a:t>          </a:t>
            </a:r>
            <a:r>
              <a:rPr lang="el-GR" dirty="0" smtClean="0">
                <a:cs typeface="Times New Roman" panose="02020603050405020304" pitchFamily="18" charset="0"/>
              </a:rPr>
              <a:t>γραφάς</a:t>
            </a:r>
            <a:r>
              <a:rPr lang="en-US" dirty="0" smtClean="0">
                <a:cs typeface="Times New Roman" panose="02020603050405020304" pitchFamily="18" charset="0"/>
              </a:rPr>
              <a:t>          </a:t>
            </a:r>
            <a:r>
              <a:rPr lang="el-GR" dirty="0" smtClean="0">
                <a:cs typeface="Times New Roman" panose="02020603050405020304" pitchFamily="18" charset="0"/>
              </a:rPr>
              <a:t>  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l-GR" dirty="0" smtClean="0">
                <a:cs typeface="Times New Roman" panose="02020603050405020304" pitchFamily="18" charset="0"/>
              </a:rPr>
              <a:t>ἱερά </a:t>
            </a:r>
            <a:endParaRPr lang="en-US" sz="2800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10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76200"/>
            <a:ext cx="5943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 smtClean="0"/>
              <a:t>Chapter 18 Vocabulary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4572000" cy="5715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latin typeface="Greekth" pitchFamily="18" charset="0"/>
              </a:rPr>
              <a:t>genna&lt;w  </a:t>
            </a:r>
          </a:p>
          <a:p>
            <a:pPr eaLnBrk="1" hangingPunct="1">
              <a:defRPr/>
            </a:pPr>
            <a:r>
              <a:rPr lang="en-US" b="1" smtClean="0"/>
              <a:t>        I beget  </a:t>
            </a:r>
          </a:p>
          <a:p>
            <a:pPr eaLnBrk="1" hangingPunct="1">
              <a:defRPr/>
            </a:pPr>
            <a:r>
              <a:rPr lang="en-US" b="1" smtClean="0">
                <a:latin typeface="Greekth" pitchFamily="18" charset="0"/>
              </a:rPr>
              <a:t>dikaiosu&lt;nh,  -hj,  h[  </a:t>
            </a:r>
          </a:p>
          <a:p>
            <a:pPr eaLnBrk="1" hangingPunct="1">
              <a:defRPr/>
            </a:pPr>
            <a:r>
              <a:rPr lang="en-US" b="1" smtClean="0"/>
              <a:t>        righteousness</a:t>
            </a:r>
          </a:p>
          <a:p>
            <a:pPr eaLnBrk="1" hangingPunct="1">
              <a:defRPr/>
            </a:pPr>
            <a:r>
              <a:rPr lang="en-US" b="1" smtClean="0">
                <a:latin typeface="Greekth" pitchFamily="18" charset="0"/>
              </a:rPr>
              <a:t>e]a&lt;n  </a:t>
            </a:r>
          </a:p>
          <a:p>
            <a:pPr eaLnBrk="1" hangingPunct="1">
              <a:defRPr/>
            </a:pPr>
            <a:r>
              <a:rPr lang="en-US" b="1" smtClean="0"/>
              <a:t>        if, when  </a:t>
            </a:r>
          </a:p>
          <a:p>
            <a:pPr eaLnBrk="1" hangingPunct="1">
              <a:defRPr/>
            </a:pPr>
            <a:r>
              <a:rPr lang="en-US" b="1" smtClean="0">
                <a:latin typeface="Greekth" pitchFamily="18" charset="0"/>
              </a:rPr>
              <a:t>ei]rh&lt;nh,  -hj,  h[   </a:t>
            </a:r>
          </a:p>
          <a:p>
            <a:pPr eaLnBrk="1" hangingPunct="1">
              <a:defRPr/>
            </a:pPr>
            <a:r>
              <a:rPr lang="en-US" b="1" smtClean="0"/>
              <a:t>       peace  </a:t>
            </a:r>
          </a:p>
          <a:p>
            <a:pPr eaLnBrk="1" hangingPunct="1">
              <a:defRPr/>
            </a:pPr>
            <a:r>
              <a:rPr lang="en-US" b="1" smtClean="0">
                <a:latin typeface="Greekth" pitchFamily="18" charset="0"/>
              </a:rPr>
              <a:t>oi#da  </a:t>
            </a:r>
          </a:p>
          <a:p>
            <a:pPr eaLnBrk="1" hangingPunct="1">
              <a:defRPr/>
            </a:pPr>
            <a:r>
              <a:rPr lang="en-US" b="1" smtClean="0"/>
              <a:t>       I know  </a:t>
            </a:r>
          </a:p>
        </p:txBody>
      </p:sp>
    </p:spTree>
    <p:extLst>
      <p:ext uri="{BB962C8B-B14F-4D97-AF65-F5344CB8AC3E}">
        <p14:creationId xmlns:p14="http://schemas.microsoft.com/office/powerpoint/2010/main" val="3049873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2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2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2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2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2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2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 autoUpdateAnimBg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52400"/>
            <a:ext cx="62484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 smtClean="0"/>
              <a:t>Chapter 18 Vocabulary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4572000" cy="5867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Greekth" pitchFamily="18" charset="0"/>
              </a:rPr>
              <a:t>oi]</a:t>
            </a:r>
            <a:r>
              <a:rPr lang="en-US" dirty="0" err="1" smtClean="0">
                <a:latin typeface="Greekth" pitchFamily="18" charset="0"/>
              </a:rPr>
              <a:t>ki</a:t>
            </a:r>
            <a:r>
              <a:rPr lang="en-US" dirty="0" smtClean="0">
                <a:latin typeface="Greekth" pitchFamily="18" charset="0"/>
              </a:rPr>
              <a:t>&lt;a,  -</a:t>
            </a:r>
            <a:r>
              <a:rPr lang="en-US" dirty="0" err="1" smtClean="0">
                <a:latin typeface="Greekth" pitchFamily="18" charset="0"/>
              </a:rPr>
              <a:t>aj</a:t>
            </a:r>
            <a:r>
              <a:rPr lang="en-US" dirty="0" smtClean="0">
                <a:latin typeface="Greekth" pitchFamily="18" charset="0"/>
              </a:rPr>
              <a:t>,  h[   </a:t>
            </a:r>
          </a:p>
          <a:p>
            <a:pPr eaLnBrk="1" hangingPunct="1">
              <a:defRPr/>
            </a:pPr>
            <a:r>
              <a:rPr lang="en-US" b="1" dirty="0" smtClean="0"/>
              <a:t>       house  </a:t>
            </a:r>
          </a:p>
          <a:p>
            <a:pPr eaLnBrk="1" hangingPunct="1">
              <a:defRPr/>
            </a:pPr>
            <a:r>
              <a:rPr lang="en-US" dirty="0" smtClean="0">
                <a:latin typeface="Greekth" pitchFamily="18" charset="0"/>
              </a:rPr>
              <a:t>o[</a:t>
            </a:r>
            <a:r>
              <a:rPr lang="en-US" dirty="0" err="1" smtClean="0">
                <a:latin typeface="Greekth" pitchFamily="18" charset="0"/>
              </a:rPr>
              <a:t>ra</a:t>
            </a:r>
            <a:r>
              <a:rPr lang="en-US" dirty="0" smtClean="0">
                <a:latin typeface="Greekth" pitchFamily="18" charset="0"/>
              </a:rPr>
              <a:t>&lt;w  </a:t>
            </a:r>
          </a:p>
          <a:p>
            <a:pPr eaLnBrk="1" hangingPunct="1">
              <a:defRPr/>
            </a:pPr>
            <a:r>
              <a:rPr lang="en-US" b="1" dirty="0" smtClean="0"/>
              <a:t>       I see  </a:t>
            </a:r>
          </a:p>
          <a:p>
            <a:pPr eaLnBrk="1" hangingPunct="1">
              <a:defRPr/>
            </a:pPr>
            <a:r>
              <a:rPr lang="en-US" dirty="0" err="1" smtClean="0">
                <a:latin typeface="Greekth" pitchFamily="18" charset="0"/>
              </a:rPr>
              <a:t>peripate</a:t>
            </a:r>
            <a:r>
              <a:rPr lang="en-US" dirty="0" smtClean="0">
                <a:latin typeface="Greekth" pitchFamily="18" charset="0"/>
              </a:rPr>
              <a:t>&lt;w  </a:t>
            </a:r>
          </a:p>
          <a:p>
            <a:pPr eaLnBrk="1" hangingPunct="1">
              <a:defRPr/>
            </a:pPr>
            <a:r>
              <a:rPr lang="en-US" b="1" dirty="0" smtClean="0"/>
              <a:t>       I walk </a:t>
            </a:r>
            <a:r>
              <a:rPr lang="en-US" dirty="0" smtClean="0"/>
              <a:t> </a:t>
            </a:r>
          </a:p>
          <a:p>
            <a:pPr eaLnBrk="1" hangingPunct="1">
              <a:defRPr/>
            </a:pPr>
            <a:r>
              <a:rPr lang="en-US" dirty="0" err="1" smtClean="0">
                <a:latin typeface="Greekth" pitchFamily="18" charset="0"/>
              </a:rPr>
              <a:t>pw?j</a:t>
            </a:r>
            <a:r>
              <a:rPr lang="en-US" dirty="0" smtClean="0">
                <a:latin typeface="Greekth" pitchFamily="18" charset="0"/>
              </a:rPr>
              <a:t>   </a:t>
            </a:r>
          </a:p>
          <a:p>
            <a:pPr eaLnBrk="1" hangingPunct="1">
              <a:defRPr/>
            </a:pPr>
            <a:r>
              <a:rPr lang="en-US" b="1" dirty="0" smtClean="0"/>
              <a:t>       how?  </a:t>
            </a:r>
          </a:p>
          <a:p>
            <a:pPr eaLnBrk="1" hangingPunct="1">
              <a:defRPr/>
            </a:pPr>
            <a:r>
              <a:rPr lang="en-US" dirty="0" err="1" smtClean="0">
                <a:latin typeface="Greekth" pitchFamily="18" charset="0"/>
              </a:rPr>
              <a:t>fobe</a:t>
            </a:r>
            <a:r>
              <a:rPr lang="en-US" dirty="0" smtClean="0">
                <a:latin typeface="Greekth" pitchFamily="18" charset="0"/>
              </a:rPr>
              <a:t>&lt;</a:t>
            </a:r>
            <a:r>
              <a:rPr lang="en-US" dirty="0" err="1" smtClean="0">
                <a:latin typeface="Greekth" pitchFamily="18" charset="0"/>
              </a:rPr>
              <a:t>omai</a:t>
            </a:r>
            <a:r>
              <a:rPr lang="en-US" dirty="0" smtClean="0">
                <a:latin typeface="Greekth" pitchFamily="18" charset="0"/>
              </a:rPr>
              <a:t>  </a:t>
            </a:r>
          </a:p>
          <a:p>
            <a:pPr eaLnBrk="1" hangingPunct="1">
              <a:defRPr/>
            </a:pPr>
            <a:r>
              <a:rPr lang="en-US" b="1" dirty="0" smtClean="0"/>
              <a:t>       I fear </a:t>
            </a:r>
            <a:r>
              <a:rPr lang="en-US" dirty="0" smtClean="0"/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95779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3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3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3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3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 autoUpdateAnimBg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/>
              <a:t>Chapter 17 Vocabulary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867400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 smtClean="0">
                <a:latin typeface="+mj-lt"/>
              </a:rPr>
              <a:t>εἰ </a:t>
            </a:r>
            <a:r>
              <a:rPr lang="en-US" dirty="0" smtClean="0">
                <a:latin typeface="+mj-lt"/>
              </a:rPr>
              <a:t>                 	</a:t>
            </a:r>
          </a:p>
          <a:p>
            <a:pPr lvl="1" eaLnBrk="1" hangingPunct="1">
              <a:defRPr/>
            </a:pPr>
            <a:r>
              <a:rPr lang="en-US" sz="3200" dirty="0" smtClean="0">
                <a:latin typeface="+mj-lt"/>
              </a:rPr>
              <a:t>if, that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ἐσθίω </a:t>
            </a:r>
            <a:r>
              <a:rPr lang="en-US" dirty="0" smtClean="0">
                <a:latin typeface="+mj-lt"/>
              </a:rPr>
              <a:t>         	</a:t>
            </a:r>
          </a:p>
          <a:p>
            <a:pPr lvl="1" eaLnBrk="1" hangingPunct="1">
              <a:defRPr/>
            </a:pPr>
            <a:r>
              <a:rPr lang="en-US" sz="3200" dirty="0" smtClean="0">
                <a:latin typeface="+mj-lt"/>
              </a:rPr>
              <a:t>I eat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ζάω  </a:t>
            </a:r>
            <a:r>
              <a:rPr lang="en-US" dirty="0" smtClean="0">
                <a:latin typeface="+mj-lt"/>
              </a:rPr>
              <a:t>            	</a:t>
            </a:r>
          </a:p>
          <a:p>
            <a:pPr lvl="1" eaLnBrk="1" hangingPunct="1">
              <a:defRPr/>
            </a:pPr>
            <a:r>
              <a:rPr lang="en-US" sz="3200" dirty="0" smtClean="0">
                <a:latin typeface="+mj-lt"/>
              </a:rPr>
              <a:t>I live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ζητέω  </a:t>
            </a:r>
            <a:r>
              <a:rPr lang="en-US" dirty="0" smtClean="0">
                <a:latin typeface="+mj-lt"/>
              </a:rPr>
              <a:t>       	</a:t>
            </a:r>
          </a:p>
          <a:p>
            <a:pPr lvl="1" eaLnBrk="1" hangingPunct="1">
              <a:defRPr/>
            </a:pPr>
            <a:r>
              <a:rPr lang="en-US" sz="3200" dirty="0" smtClean="0">
                <a:latin typeface="+mj-lt"/>
              </a:rPr>
              <a:t>I seek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ἤ </a:t>
            </a:r>
            <a:r>
              <a:rPr lang="en-US" dirty="0" smtClean="0">
                <a:latin typeface="+mj-lt"/>
              </a:rPr>
              <a:t>                	</a:t>
            </a:r>
          </a:p>
          <a:p>
            <a:pPr lvl="1" eaLnBrk="1" hangingPunct="1">
              <a:defRPr/>
            </a:pPr>
            <a:r>
              <a:rPr lang="en-US" sz="3200" dirty="0" smtClean="0">
                <a:latin typeface="+mj-lt"/>
              </a:rPr>
              <a:t>or, either </a:t>
            </a:r>
          </a:p>
        </p:txBody>
      </p:sp>
    </p:spTree>
    <p:extLst>
      <p:ext uri="{BB962C8B-B14F-4D97-AF65-F5344CB8AC3E}">
        <p14:creationId xmlns:p14="http://schemas.microsoft.com/office/powerpoint/2010/main" val="2609887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 bldLvl="4" autoUpdateAnimBg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/>
              <a:t>Chapter 17 Vocabulary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867400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 smtClean="0">
                <a:latin typeface="+mj-lt"/>
              </a:rPr>
              <a:t>καλέω    </a:t>
            </a:r>
            <a:r>
              <a:rPr lang="en-US" dirty="0" smtClean="0">
                <a:latin typeface="+mj-lt"/>
              </a:rPr>
              <a:t>              	</a:t>
            </a:r>
          </a:p>
          <a:p>
            <a:pPr lvl="1" eaLnBrk="1" hangingPunct="1">
              <a:defRPr/>
            </a:pPr>
            <a:r>
              <a:rPr lang="en-US" sz="3200" dirty="0" smtClean="0">
                <a:latin typeface="+mj-lt"/>
              </a:rPr>
              <a:t>I call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λαλέω   </a:t>
            </a:r>
            <a:r>
              <a:rPr lang="en-US" dirty="0" smtClean="0">
                <a:latin typeface="+mj-lt"/>
              </a:rPr>
              <a:t>              	</a:t>
            </a:r>
          </a:p>
          <a:p>
            <a:pPr lvl="1" eaLnBrk="1" hangingPunct="1">
              <a:defRPr/>
            </a:pPr>
            <a:r>
              <a:rPr lang="en-US" sz="3200" dirty="0" smtClean="0">
                <a:latin typeface="+mj-lt"/>
              </a:rPr>
              <a:t>I speak, say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παρακαλέω  </a:t>
            </a:r>
            <a:r>
              <a:rPr lang="en-US" dirty="0" smtClean="0">
                <a:latin typeface="+mj-lt"/>
              </a:rPr>
              <a:t>     	</a:t>
            </a:r>
          </a:p>
          <a:p>
            <a:pPr lvl="1" eaLnBrk="1" hangingPunct="1">
              <a:defRPr/>
            </a:pPr>
            <a:r>
              <a:rPr lang="en-US" sz="3200" dirty="0" smtClean="0">
                <a:latin typeface="+mj-lt"/>
              </a:rPr>
              <a:t>I urge, exhort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πληρόω  </a:t>
            </a:r>
            <a:r>
              <a:rPr lang="en-US" dirty="0" smtClean="0">
                <a:latin typeface="+mj-lt"/>
              </a:rPr>
              <a:t>            	</a:t>
            </a:r>
          </a:p>
          <a:p>
            <a:pPr lvl="1" eaLnBrk="1" hangingPunct="1">
              <a:defRPr/>
            </a:pPr>
            <a:r>
              <a:rPr lang="en-US" sz="3200" dirty="0" smtClean="0">
                <a:latin typeface="+mj-lt"/>
              </a:rPr>
              <a:t>I fill, complete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ποιέω   </a:t>
            </a:r>
            <a:r>
              <a:rPr lang="en-US" dirty="0" smtClean="0">
                <a:latin typeface="+mj-lt"/>
              </a:rPr>
              <a:t>                	</a:t>
            </a:r>
          </a:p>
          <a:p>
            <a:pPr lvl="1" eaLnBrk="1" hangingPunct="1">
              <a:defRPr/>
            </a:pPr>
            <a:r>
              <a:rPr lang="en-US" sz="3200" dirty="0" smtClean="0">
                <a:latin typeface="+mj-lt"/>
              </a:rPr>
              <a:t>I do, make </a:t>
            </a:r>
          </a:p>
          <a:p>
            <a:pPr eaLnBrk="1" hangingPunct="1">
              <a:defRPr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958910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4" autoUpdateAnimBg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12725"/>
            <a:ext cx="7772400" cy="701675"/>
          </a:xfrm>
        </p:spPr>
        <p:txBody>
          <a:bodyPr/>
          <a:lstStyle/>
          <a:p>
            <a:pPr>
              <a:defRPr/>
            </a:pPr>
            <a:r>
              <a:rPr lang="en-US" altLang="en-US" sz="4000" b="1" dirty="0" smtClean="0"/>
              <a:t> Chapter 1</a:t>
            </a:r>
            <a:r>
              <a:rPr lang="el-GR" altLang="en-US" sz="4000" b="1" dirty="0" smtClean="0"/>
              <a:t>6</a:t>
            </a:r>
            <a:r>
              <a:rPr lang="en-US" altLang="en-US" sz="4000" b="1" dirty="0" smtClean="0"/>
              <a:t>  Vocabulary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638800"/>
          </a:xfr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l-GR" altLang="en-US" sz="4000" dirty="0" smtClean="0">
                <a:latin typeface="+mj-lt"/>
                <a:cs typeface="Times New Roman" panose="02020603050405020304" pitchFamily="18" charset="0"/>
              </a:rPr>
              <a:t>αἰων, -ῶνος, ὁ </a:t>
            </a:r>
            <a:endParaRPr lang="en-US" altLang="en-US" sz="4000" dirty="0" smtClean="0">
              <a:latin typeface="+mj-lt"/>
              <a:cs typeface="Times New Roman" panose="02020603050405020304" pitchFamily="18" charset="0"/>
            </a:endParaRPr>
          </a:p>
          <a:p>
            <a:pPr lvl="2">
              <a:spcBef>
                <a:spcPct val="0"/>
              </a:spcBef>
              <a:defRPr/>
            </a:pPr>
            <a:r>
              <a:rPr lang="en-US" altLang="en-US" sz="3200" dirty="0" smtClean="0">
                <a:latin typeface="+mj-lt"/>
                <a:cs typeface="Times New Roman" panose="02020603050405020304" pitchFamily="18" charset="0"/>
              </a:rPr>
              <a:t>Age, eternity </a:t>
            </a:r>
          </a:p>
          <a:p>
            <a:pPr>
              <a:spcBef>
                <a:spcPct val="0"/>
              </a:spcBef>
              <a:defRPr/>
            </a:pPr>
            <a:r>
              <a:rPr lang="el-GR" altLang="en-US" sz="4000" dirty="0" smtClean="0">
                <a:latin typeface="+mj-lt"/>
                <a:cs typeface="Times New Roman" panose="02020603050405020304" pitchFamily="18" charset="0"/>
              </a:rPr>
              <a:t>ἀλλήλων</a:t>
            </a:r>
            <a:endParaRPr lang="en-US" altLang="en-US" sz="4000" dirty="0" smtClean="0">
              <a:latin typeface="+mj-lt"/>
              <a:cs typeface="Times New Roman" panose="02020603050405020304" pitchFamily="18" charset="0"/>
            </a:endParaRPr>
          </a:p>
          <a:p>
            <a:pPr lvl="2">
              <a:spcBef>
                <a:spcPct val="0"/>
              </a:spcBef>
              <a:defRPr/>
            </a:pPr>
            <a:r>
              <a:rPr lang="en-US" altLang="en-US" sz="3200" dirty="0" smtClean="0">
                <a:latin typeface="+mj-lt"/>
                <a:cs typeface="Times New Roman" panose="02020603050405020304" pitchFamily="18" charset="0"/>
              </a:rPr>
              <a:t>one another  </a:t>
            </a:r>
          </a:p>
          <a:p>
            <a:pPr>
              <a:spcBef>
                <a:spcPct val="0"/>
              </a:spcBef>
              <a:defRPr/>
            </a:pPr>
            <a:r>
              <a:rPr lang="el-GR" altLang="en-US" sz="4000" dirty="0" smtClean="0">
                <a:latin typeface="+mj-lt"/>
                <a:cs typeface="Times New Roman" panose="02020603050405020304" pitchFamily="18" charset="0"/>
              </a:rPr>
              <a:t>ἀριερεύς, -έως, ὁ </a:t>
            </a:r>
            <a:endParaRPr lang="en-US" altLang="en-US" sz="4000" dirty="0" smtClean="0">
              <a:latin typeface="+mj-lt"/>
              <a:cs typeface="Times New Roman" panose="02020603050405020304" pitchFamily="18" charset="0"/>
            </a:endParaRPr>
          </a:p>
          <a:p>
            <a:pPr lvl="2">
              <a:spcBef>
                <a:spcPct val="0"/>
              </a:spcBef>
              <a:defRPr/>
            </a:pPr>
            <a:r>
              <a:rPr lang="en-US" altLang="en-US" sz="3200" dirty="0" smtClean="0">
                <a:latin typeface="+mj-lt"/>
                <a:cs typeface="Times New Roman" panose="02020603050405020304" pitchFamily="18" charset="0"/>
              </a:rPr>
              <a:t>High priest</a:t>
            </a:r>
          </a:p>
          <a:p>
            <a:pPr>
              <a:spcBef>
                <a:spcPct val="0"/>
              </a:spcBef>
              <a:defRPr/>
            </a:pPr>
            <a:r>
              <a:rPr lang="el-GR" altLang="en-US" sz="4000" dirty="0" smtClean="0">
                <a:latin typeface="+mj-lt"/>
                <a:cs typeface="Times New Roman" panose="02020603050405020304" pitchFamily="18" charset="0"/>
              </a:rPr>
              <a:t>γυνή</a:t>
            </a:r>
            <a:r>
              <a:rPr lang="en-US" altLang="en-US" sz="4000" dirty="0" smtClean="0">
                <a:latin typeface="+mj-lt"/>
                <a:cs typeface="Times New Roman" panose="02020603050405020304" pitchFamily="18" charset="0"/>
              </a:rPr>
              <a:t>,  -</a:t>
            </a:r>
            <a:r>
              <a:rPr lang="el-GR" altLang="en-US" sz="4000" dirty="0" smtClean="0">
                <a:latin typeface="+mj-lt"/>
                <a:cs typeface="Times New Roman" panose="02020603050405020304" pitchFamily="18" charset="0"/>
              </a:rPr>
              <a:t>αικός</a:t>
            </a:r>
            <a:r>
              <a:rPr lang="en-US" altLang="en-US" sz="4000" dirty="0" smtClean="0">
                <a:latin typeface="+mj-lt"/>
                <a:cs typeface="Times New Roman" panose="02020603050405020304" pitchFamily="18" charset="0"/>
              </a:rPr>
              <a:t>,  </a:t>
            </a:r>
            <a:r>
              <a:rPr lang="el-GR" altLang="en-US" sz="4000" dirty="0">
                <a:latin typeface="+mj-lt"/>
                <a:cs typeface="Times New Roman" panose="02020603050405020304" pitchFamily="18" charset="0"/>
              </a:rPr>
              <a:t>ἡ</a:t>
            </a:r>
            <a:endParaRPr lang="en-US" altLang="en-US" sz="4000" dirty="0" smtClean="0">
              <a:latin typeface="+mj-lt"/>
              <a:cs typeface="Times New Roman" panose="02020603050405020304" pitchFamily="18" charset="0"/>
            </a:endParaRPr>
          </a:p>
          <a:p>
            <a:pPr lvl="2">
              <a:spcBef>
                <a:spcPct val="0"/>
              </a:spcBef>
              <a:defRPr/>
            </a:pPr>
            <a:r>
              <a:rPr lang="en-US" altLang="en-US" sz="3200" dirty="0" smtClean="0">
                <a:latin typeface="+mj-lt"/>
                <a:cs typeface="Times New Roman" panose="02020603050405020304" pitchFamily="18" charset="0"/>
              </a:rPr>
              <a:t>woman </a:t>
            </a:r>
          </a:p>
          <a:p>
            <a:pPr>
              <a:spcBef>
                <a:spcPct val="0"/>
              </a:spcBef>
              <a:defRPr/>
            </a:pPr>
            <a:r>
              <a:rPr lang="el-GR" altLang="en-US" sz="3600" dirty="0" smtClean="0">
                <a:latin typeface="+mj-lt"/>
                <a:cs typeface="Times New Roman" panose="02020603050405020304" pitchFamily="18" charset="0"/>
              </a:rPr>
              <a:t>δύναμαι</a:t>
            </a:r>
            <a:endParaRPr lang="en-US" altLang="en-US" sz="3600" dirty="0" smtClean="0">
              <a:latin typeface="+mj-lt"/>
              <a:cs typeface="Times New Roman" panose="02020603050405020304" pitchFamily="18" charset="0"/>
            </a:endParaRPr>
          </a:p>
          <a:p>
            <a:pPr lvl="2">
              <a:spcBef>
                <a:spcPct val="0"/>
              </a:spcBef>
              <a:defRPr/>
            </a:pPr>
            <a:r>
              <a:rPr lang="en-US" altLang="en-US" sz="3200" dirty="0" smtClean="0">
                <a:latin typeface="+mj-lt"/>
                <a:cs typeface="Times New Roman" panose="02020603050405020304" pitchFamily="18" charset="0"/>
              </a:rPr>
              <a:t>I can, am able </a:t>
            </a:r>
          </a:p>
        </p:txBody>
      </p:sp>
    </p:spTree>
    <p:extLst>
      <p:ext uri="{BB962C8B-B14F-4D97-AF65-F5344CB8AC3E}">
        <p14:creationId xmlns:p14="http://schemas.microsoft.com/office/powerpoint/2010/main" val="3916251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 bldLvl="5" autoUpdateAnimBg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772400" cy="762000"/>
          </a:xfrm>
        </p:spPr>
        <p:txBody>
          <a:bodyPr/>
          <a:lstStyle/>
          <a:p>
            <a:pPr>
              <a:defRPr/>
            </a:pPr>
            <a:r>
              <a:rPr lang="en-US" altLang="en-US" b="1" dirty="0" smtClean="0"/>
              <a:t>Chapter 16  </a:t>
            </a:r>
            <a:r>
              <a:rPr lang="en-US" altLang="en-US" sz="4000" b="1" dirty="0" smtClean="0"/>
              <a:t>Vocabulary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2038" y="1447800"/>
            <a:ext cx="7769225" cy="5027613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el-GR" altLang="en-US" sz="4000" dirty="0" smtClean="0">
                <a:latin typeface="+mj-lt"/>
                <a:cs typeface="Times New Roman" panose="02020603050405020304" pitchFamily="18" charset="0"/>
              </a:rPr>
              <a:t>ἔθνος, -ους, τό </a:t>
            </a:r>
            <a:endParaRPr lang="en-US" altLang="en-US" sz="4000" dirty="0" smtClean="0">
              <a:latin typeface="+mj-lt"/>
              <a:cs typeface="Times New Roman" panose="02020603050405020304" pitchFamily="18" charset="0"/>
            </a:endParaRPr>
          </a:p>
          <a:p>
            <a:pPr lvl="2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3200" dirty="0" smtClean="0">
                <a:latin typeface="+mj-lt"/>
                <a:cs typeface="Times New Roman" panose="02020603050405020304" pitchFamily="18" charset="0"/>
              </a:rPr>
              <a:t>nation   </a:t>
            </a:r>
          </a:p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el-GR" altLang="en-US" sz="3600" dirty="0" smtClean="0">
                <a:latin typeface="+mj-lt"/>
                <a:cs typeface="Times New Roman" panose="02020603050405020304" pitchFamily="18" charset="0"/>
              </a:rPr>
              <a:t>ὅσος, -η, -ον </a:t>
            </a:r>
            <a:r>
              <a:rPr lang="en-US" altLang="en-US" sz="3600" dirty="0" smtClean="0">
                <a:latin typeface="+mj-lt"/>
                <a:cs typeface="Times New Roman" panose="02020603050405020304" pitchFamily="18" charset="0"/>
              </a:rPr>
              <a:t>  </a:t>
            </a:r>
          </a:p>
          <a:p>
            <a:pPr lvl="2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3200" dirty="0" smtClean="0">
                <a:latin typeface="+mj-lt"/>
                <a:cs typeface="Times New Roman" panose="02020603050405020304" pitchFamily="18" charset="0"/>
              </a:rPr>
              <a:t>as great as </a:t>
            </a:r>
            <a:r>
              <a:rPr lang="en-US" altLang="en-US" sz="2800" dirty="0" smtClean="0">
                <a:latin typeface="+mj-lt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el-GR" altLang="en-US" sz="3600" dirty="0" smtClean="0">
                <a:latin typeface="+mj-lt"/>
                <a:cs typeface="Times New Roman" panose="02020603050405020304" pitchFamily="18" charset="0"/>
              </a:rPr>
              <a:t>πόλις</a:t>
            </a:r>
            <a:r>
              <a:rPr lang="en-US" altLang="en-US" sz="3600" dirty="0" smtClean="0">
                <a:latin typeface="+mj-lt"/>
                <a:cs typeface="Times New Roman" panose="02020603050405020304" pitchFamily="18" charset="0"/>
              </a:rPr>
              <a:t>,  -</a:t>
            </a:r>
            <a:r>
              <a:rPr lang="el-GR" altLang="en-US" sz="3600" dirty="0" smtClean="0">
                <a:latin typeface="+mj-lt"/>
                <a:cs typeface="Times New Roman" panose="02020603050405020304" pitchFamily="18" charset="0"/>
              </a:rPr>
              <a:t>εως</a:t>
            </a:r>
            <a:r>
              <a:rPr lang="en-US" altLang="en-US" sz="3600" dirty="0" smtClean="0">
                <a:latin typeface="+mj-lt"/>
                <a:cs typeface="Times New Roman" panose="02020603050405020304" pitchFamily="18" charset="0"/>
              </a:rPr>
              <a:t>,  </a:t>
            </a:r>
            <a:r>
              <a:rPr lang="el-GR" altLang="en-US" sz="3600" dirty="0" smtClean="0">
                <a:latin typeface="+mj-lt"/>
                <a:cs typeface="Times New Roman" panose="02020603050405020304" pitchFamily="18" charset="0"/>
              </a:rPr>
              <a:t>ἡ </a:t>
            </a:r>
            <a:endParaRPr lang="en-US" altLang="en-US" sz="3600" dirty="0" smtClean="0">
              <a:latin typeface="+mj-lt"/>
              <a:cs typeface="Times New Roman" panose="02020603050405020304" pitchFamily="18" charset="0"/>
            </a:endParaRPr>
          </a:p>
          <a:p>
            <a:pPr lvl="2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3200" dirty="0" smtClean="0">
                <a:latin typeface="+mj-lt"/>
                <a:cs typeface="Times New Roman" panose="02020603050405020304" pitchFamily="18" charset="0"/>
              </a:rPr>
              <a:t>city </a:t>
            </a:r>
          </a:p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el-GR" altLang="en-US" sz="3600" dirty="0" smtClean="0">
                <a:latin typeface="+mj-lt"/>
                <a:cs typeface="Times New Roman" panose="02020603050405020304" pitchFamily="18" charset="0"/>
              </a:rPr>
              <a:t>τέ   </a:t>
            </a:r>
            <a:endParaRPr lang="en-US" altLang="en-US" sz="3600" dirty="0" smtClean="0">
              <a:latin typeface="+mj-lt"/>
              <a:cs typeface="Times New Roman" panose="02020603050405020304" pitchFamily="18" charset="0"/>
            </a:endParaRPr>
          </a:p>
          <a:p>
            <a:pPr lvl="2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3200" dirty="0" smtClean="0">
                <a:latin typeface="+mj-lt"/>
                <a:cs typeface="Times New Roman" panose="02020603050405020304" pitchFamily="18" charset="0"/>
              </a:rPr>
              <a:t>And, and so</a:t>
            </a:r>
          </a:p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el-GR" altLang="en-US" sz="3600" dirty="0" smtClean="0">
                <a:latin typeface="+mj-lt"/>
                <a:cs typeface="Times New Roman" panose="02020603050405020304" pitchFamily="18" charset="0"/>
              </a:rPr>
              <a:t>χείρ</a:t>
            </a:r>
            <a:r>
              <a:rPr lang="en-US" altLang="en-US" sz="3600" dirty="0" smtClean="0">
                <a:latin typeface="+mj-lt"/>
                <a:cs typeface="Times New Roman" panose="02020603050405020304" pitchFamily="18" charset="0"/>
              </a:rPr>
              <a:t>,  </a:t>
            </a:r>
            <a:r>
              <a:rPr lang="el-GR" altLang="en-US" sz="3600" dirty="0" smtClean="0">
                <a:latin typeface="+mj-lt"/>
                <a:cs typeface="Times New Roman" panose="02020603050405020304" pitchFamily="18" charset="0"/>
              </a:rPr>
              <a:t>χειρός</a:t>
            </a:r>
            <a:r>
              <a:rPr lang="en-US" altLang="en-US" sz="3600" dirty="0" smtClean="0">
                <a:latin typeface="+mj-lt"/>
                <a:cs typeface="Times New Roman" panose="02020603050405020304" pitchFamily="18" charset="0"/>
              </a:rPr>
              <a:t>,  </a:t>
            </a:r>
            <a:r>
              <a:rPr lang="el-GR" altLang="en-US" sz="3600" dirty="0" smtClean="0">
                <a:latin typeface="+mj-lt"/>
                <a:cs typeface="Times New Roman" panose="02020603050405020304" pitchFamily="18" charset="0"/>
              </a:rPr>
              <a:t>ἡ  </a:t>
            </a:r>
            <a:r>
              <a:rPr lang="en-US" altLang="en-US" sz="3600" dirty="0" smtClean="0">
                <a:latin typeface="+mj-lt"/>
                <a:cs typeface="Times New Roman" panose="02020603050405020304" pitchFamily="18" charset="0"/>
              </a:rPr>
              <a:t>  </a:t>
            </a:r>
          </a:p>
          <a:p>
            <a:pPr lvl="2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3200" dirty="0" smtClean="0">
                <a:latin typeface="+mj-lt"/>
                <a:cs typeface="Times New Roman" panose="02020603050405020304" pitchFamily="18" charset="0"/>
              </a:rPr>
              <a:t>hand </a:t>
            </a:r>
            <a:r>
              <a:rPr lang="en-US" altLang="en-US" sz="2800" dirty="0" smtClean="0">
                <a:latin typeface="+mj-lt"/>
                <a:cs typeface="Times New Roman" panose="02020603050405020304" pitchFamily="18" charset="0"/>
              </a:rPr>
              <a:t> </a:t>
            </a:r>
            <a:endParaRPr lang="en-US" altLang="en-US" dirty="0" smtClean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298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 bldLvl="5" autoUpdateAnimBg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12725"/>
            <a:ext cx="7772400" cy="701675"/>
          </a:xfrm>
        </p:spPr>
        <p:txBody>
          <a:bodyPr/>
          <a:lstStyle/>
          <a:p>
            <a:pPr>
              <a:defRPr/>
            </a:pPr>
            <a:r>
              <a:rPr lang="en-US" altLang="en-US" sz="4000" b="1" smtClean="0"/>
              <a:t> Chapter 15  Vocabulary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638800"/>
          </a:xfr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l-GR" altLang="en-US" sz="4000" dirty="0" smtClean="0">
                <a:cs typeface="Times New Roman" panose="02020603050405020304" pitchFamily="18" charset="0"/>
              </a:rPr>
              <a:t>ἄλλος</a:t>
            </a:r>
            <a:r>
              <a:rPr lang="en-US" altLang="en-US" sz="4000" dirty="0" smtClean="0">
                <a:cs typeface="Times New Roman" panose="02020603050405020304" pitchFamily="18" charset="0"/>
              </a:rPr>
              <a:t>,  -</a:t>
            </a:r>
            <a:r>
              <a:rPr lang="el-GR" altLang="en-US" sz="4000" dirty="0" smtClean="0">
                <a:cs typeface="Times New Roman" panose="02020603050405020304" pitchFamily="18" charset="0"/>
              </a:rPr>
              <a:t>η</a:t>
            </a:r>
            <a:r>
              <a:rPr lang="en-US" altLang="en-US" sz="4000" dirty="0" smtClean="0">
                <a:cs typeface="Times New Roman" panose="02020603050405020304" pitchFamily="18" charset="0"/>
              </a:rPr>
              <a:t>,  -</a:t>
            </a:r>
            <a:r>
              <a:rPr lang="el-GR" altLang="en-US" sz="4000" dirty="0" smtClean="0">
                <a:cs typeface="Times New Roman" panose="02020603050405020304" pitchFamily="18" charset="0"/>
              </a:rPr>
              <a:t>ο</a:t>
            </a:r>
            <a:endParaRPr lang="en-US" altLang="en-US" sz="4000" dirty="0" smtClean="0">
              <a:cs typeface="Times New Roman" panose="02020603050405020304" pitchFamily="18" charset="0"/>
            </a:endParaRPr>
          </a:p>
          <a:p>
            <a:pPr lvl="2">
              <a:spcBef>
                <a:spcPct val="0"/>
              </a:spcBef>
              <a:defRPr/>
            </a:pPr>
            <a:r>
              <a:rPr lang="en-US" altLang="en-US" sz="3200" dirty="0" smtClean="0">
                <a:cs typeface="Times New Roman" panose="02020603050405020304" pitchFamily="18" charset="0"/>
              </a:rPr>
              <a:t>other </a:t>
            </a:r>
          </a:p>
          <a:p>
            <a:pPr>
              <a:spcBef>
                <a:spcPct val="0"/>
              </a:spcBef>
              <a:defRPr/>
            </a:pPr>
            <a:r>
              <a:rPr lang="el-GR" altLang="en-US" sz="4000" dirty="0" smtClean="0">
                <a:cs typeface="Times New Roman" panose="02020603050405020304" pitchFamily="18" charset="0"/>
              </a:rPr>
              <a:t>ἄρτος</a:t>
            </a:r>
            <a:r>
              <a:rPr lang="en-US" altLang="en-US" sz="4000" dirty="0" smtClean="0">
                <a:cs typeface="Times New Roman" panose="02020603050405020304" pitchFamily="18" charset="0"/>
              </a:rPr>
              <a:t>,  -</a:t>
            </a:r>
            <a:r>
              <a:rPr lang="el-GR" altLang="en-US" sz="4000" dirty="0" smtClean="0">
                <a:cs typeface="Times New Roman" panose="02020603050405020304" pitchFamily="18" charset="0"/>
              </a:rPr>
              <a:t>ου</a:t>
            </a:r>
            <a:r>
              <a:rPr lang="en-US" altLang="en-US" sz="4000" dirty="0" smtClean="0">
                <a:cs typeface="Times New Roman" panose="02020603050405020304" pitchFamily="18" charset="0"/>
              </a:rPr>
              <a:t>,  </a:t>
            </a:r>
            <a:r>
              <a:rPr lang="el-GR" altLang="en-US" sz="4000" dirty="0" smtClean="0">
                <a:cs typeface="Times New Roman" panose="02020603050405020304" pitchFamily="18" charset="0"/>
              </a:rPr>
              <a:t>ὁ</a:t>
            </a:r>
            <a:endParaRPr lang="en-US" altLang="en-US" sz="4000" dirty="0" smtClean="0">
              <a:cs typeface="Times New Roman" panose="02020603050405020304" pitchFamily="18" charset="0"/>
            </a:endParaRPr>
          </a:p>
          <a:p>
            <a:pPr lvl="2">
              <a:spcBef>
                <a:spcPct val="0"/>
              </a:spcBef>
              <a:defRPr/>
            </a:pPr>
            <a:r>
              <a:rPr lang="en-US" altLang="en-US" sz="3200" dirty="0" smtClean="0">
                <a:cs typeface="Times New Roman" panose="02020603050405020304" pitchFamily="18" charset="0"/>
              </a:rPr>
              <a:t>bread </a:t>
            </a:r>
          </a:p>
          <a:p>
            <a:pPr>
              <a:spcBef>
                <a:spcPct val="0"/>
              </a:spcBef>
              <a:defRPr/>
            </a:pPr>
            <a:r>
              <a:rPr lang="el-GR" altLang="en-US" sz="4000" dirty="0" smtClean="0">
                <a:cs typeface="Times New Roman" panose="02020603050405020304" pitchFamily="18" charset="0"/>
              </a:rPr>
              <a:t>δεῖ </a:t>
            </a:r>
            <a:endParaRPr lang="en-US" altLang="en-US" sz="4000" dirty="0" smtClean="0">
              <a:cs typeface="Times New Roman" panose="02020603050405020304" pitchFamily="18" charset="0"/>
            </a:endParaRPr>
          </a:p>
          <a:p>
            <a:pPr lvl="2">
              <a:spcBef>
                <a:spcPct val="0"/>
              </a:spcBef>
              <a:defRPr/>
            </a:pPr>
            <a:r>
              <a:rPr lang="en-US" altLang="en-US" sz="3200" dirty="0" smtClean="0">
                <a:cs typeface="Times New Roman" panose="02020603050405020304" pitchFamily="18" charset="0"/>
              </a:rPr>
              <a:t>it is necessary</a:t>
            </a:r>
          </a:p>
          <a:p>
            <a:pPr>
              <a:spcBef>
                <a:spcPct val="0"/>
              </a:spcBef>
              <a:defRPr/>
            </a:pPr>
            <a:r>
              <a:rPr lang="el-GR" altLang="en-US" sz="4000" dirty="0" smtClean="0">
                <a:cs typeface="Times New Roman" panose="02020603050405020304" pitchFamily="18" charset="0"/>
              </a:rPr>
              <a:t>ἐξουσία</a:t>
            </a:r>
            <a:r>
              <a:rPr lang="en-US" altLang="en-US" sz="4000" dirty="0" smtClean="0">
                <a:cs typeface="Times New Roman" panose="02020603050405020304" pitchFamily="18" charset="0"/>
              </a:rPr>
              <a:t>,  -</a:t>
            </a:r>
            <a:r>
              <a:rPr lang="el-GR" altLang="en-US" sz="4000" dirty="0" smtClean="0">
                <a:cs typeface="Times New Roman" panose="02020603050405020304" pitchFamily="18" charset="0"/>
              </a:rPr>
              <a:t>ας</a:t>
            </a:r>
            <a:r>
              <a:rPr lang="en-US" altLang="en-US" sz="4000" dirty="0" smtClean="0">
                <a:cs typeface="Times New Roman" panose="02020603050405020304" pitchFamily="18" charset="0"/>
              </a:rPr>
              <a:t>,  </a:t>
            </a:r>
            <a:r>
              <a:rPr lang="el-GR" altLang="en-US" sz="4000" dirty="0">
                <a:cs typeface="Times New Roman" panose="02020603050405020304" pitchFamily="18" charset="0"/>
              </a:rPr>
              <a:t>ἡ</a:t>
            </a:r>
            <a:endParaRPr lang="en-US" altLang="en-US" sz="4000" dirty="0" smtClean="0">
              <a:cs typeface="Times New Roman" panose="02020603050405020304" pitchFamily="18" charset="0"/>
            </a:endParaRPr>
          </a:p>
          <a:p>
            <a:pPr lvl="2">
              <a:spcBef>
                <a:spcPct val="0"/>
              </a:spcBef>
              <a:defRPr/>
            </a:pPr>
            <a:r>
              <a:rPr lang="en-US" altLang="en-US" sz="3200" dirty="0" smtClean="0">
                <a:cs typeface="Times New Roman" panose="02020603050405020304" pitchFamily="18" charset="0"/>
              </a:rPr>
              <a:t>authority </a:t>
            </a:r>
          </a:p>
          <a:p>
            <a:pPr>
              <a:spcBef>
                <a:spcPct val="0"/>
              </a:spcBef>
              <a:defRPr/>
            </a:pPr>
            <a:r>
              <a:rPr lang="el-GR" altLang="en-US" sz="3600" dirty="0" smtClean="0">
                <a:cs typeface="Times New Roman" panose="02020603050405020304" pitchFamily="18" charset="0"/>
              </a:rPr>
              <a:t>ἕτερος</a:t>
            </a:r>
            <a:r>
              <a:rPr lang="en-US" altLang="en-US" sz="3600" dirty="0" smtClean="0">
                <a:cs typeface="Times New Roman" panose="02020603050405020304" pitchFamily="18" charset="0"/>
              </a:rPr>
              <a:t>,  -</a:t>
            </a:r>
            <a:r>
              <a:rPr lang="el-GR" altLang="en-US" sz="3600" dirty="0" smtClean="0">
                <a:cs typeface="Times New Roman" panose="02020603050405020304" pitchFamily="18" charset="0"/>
              </a:rPr>
              <a:t>α</a:t>
            </a:r>
            <a:r>
              <a:rPr lang="en-US" altLang="en-US" sz="3600" dirty="0" smtClean="0">
                <a:cs typeface="Times New Roman" panose="02020603050405020304" pitchFamily="18" charset="0"/>
              </a:rPr>
              <a:t>,  -</a:t>
            </a:r>
            <a:r>
              <a:rPr lang="el-GR" altLang="en-US" sz="3600" dirty="0" smtClean="0">
                <a:cs typeface="Times New Roman" panose="02020603050405020304" pitchFamily="18" charset="0"/>
              </a:rPr>
              <a:t>ον</a:t>
            </a:r>
            <a:endParaRPr lang="en-US" altLang="en-US" sz="3600" dirty="0" smtClean="0">
              <a:cs typeface="Times New Roman" panose="02020603050405020304" pitchFamily="18" charset="0"/>
            </a:endParaRPr>
          </a:p>
          <a:p>
            <a:pPr lvl="2">
              <a:spcBef>
                <a:spcPct val="0"/>
              </a:spcBef>
              <a:defRPr/>
            </a:pPr>
            <a:r>
              <a:rPr lang="en-US" altLang="en-US" sz="3200" dirty="0" smtClean="0">
                <a:cs typeface="Times New Roman" panose="02020603050405020304" pitchFamily="18" charset="0"/>
              </a:rPr>
              <a:t>different </a:t>
            </a:r>
          </a:p>
        </p:txBody>
      </p:sp>
    </p:spTree>
    <p:extLst>
      <p:ext uri="{BB962C8B-B14F-4D97-AF65-F5344CB8AC3E}">
        <p14:creationId xmlns:p14="http://schemas.microsoft.com/office/powerpoint/2010/main" val="4118446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 bldLvl="5" autoUpdateAnimBg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772400" cy="762000"/>
          </a:xfrm>
        </p:spPr>
        <p:txBody>
          <a:bodyPr/>
          <a:lstStyle/>
          <a:p>
            <a:pPr>
              <a:defRPr/>
            </a:pPr>
            <a:r>
              <a:rPr lang="en-US" altLang="en-US" b="1" smtClean="0"/>
              <a:t>Chapter 15  </a:t>
            </a:r>
            <a:r>
              <a:rPr lang="en-US" altLang="en-US" sz="4000" b="1" smtClean="0"/>
              <a:t>Vocabulary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2038" y="1447800"/>
            <a:ext cx="7769225" cy="5027613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el-GR" altLang="en-US" sz="4000" dirty="0" smtClean="0">
                <a:cs typeface="Times New Roman" panose="02020603050405020304" pitchFamily="18" charset="0"/>
              </a:rPr>
              <a:t>ἔτι</a:t>
            </a:r>
            <a:endParaRPr lang="en-US" altLang="en-US" sz="4000" dirty="0" smtClean="0">
              <a:cs typeface="Times New Roman" panose="02020603050405020304" pitchFamily="18" charset="0"/>
            </a:endParaRPr>
          </a:p>
          <a:p>
            <a:pPr lvl="2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3200" dirty="0" smtClean="0">
                <a:cs typeface="Times New Roman" panose="02020603050405020304" pitchFamily="18" charset="0"/>
              </a:rPr>
              <a:t>yet, still </a:t>
            </a:r>
          </a:p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el-GR" altLang="en-US" sz="3600" dirty="0" smtClean="0">
                <a:cs typeface="Times New Roman" panose="02020603050405020304" pitchFamily="18" charset="0"/>
              </a:rPr>
              <a:t>ὀφθαλμός</a:t>
            </a:r>
            <a:r>
              <a:rPr lang="en-US" altLang="en-US" sz="3600" dirty="0" smtClean="0">
                <a:cs typeface="Times New Roman" panose="02020603050405020304" pitchFamily="18" charset="0"/>
              </a:rPr>
              <a:t>,  -</a:t>
            </a:r>
            <a:r>
              <a:rPr lang="el-GR" altLang="en-US" sz="3600" dirty="0" smtClean="0">
                <a:cs typeface="Times New Roman" panose="02020603050405020304" pitchFamily="18" charset="0"/>
              </a:rPr>
              <a:t>οῦ</a:t>
            </a:r>
            <a:r>
              <a:rPr lang="en-US" altLang="en-US" sz="3600" dirty="0" smtClean="0">
                <a:cs typeface="Times New Roman" panose="02020603050405020304" pitchFamily="18" charset="0"/>
              </a:rPr>
              <a:t>,  </a:t>
            </a:r>
            <a:r>
              <a:rPr lang="el-GR" altLang="en-US" sz="3600" dirty="0" smtClean="0">
                <a:cs typeface="Times New Roman" panose="02020603050405020304" pitchFamily="18" charset="0"/>
              </a:rPr>
              <a:t>ὁ</a:t>
            </a:r>
            <a:r>
              <a:rPr lang="en-US" altLang="en-US" sz="3600" dirty="0" smtClean="0">
                <a:cs typeface="Times New Roman" panose="02020603050405020304" pitchFamily="18" charset="0"/>
              </a:rPr>
              <a:t>  </a:t>
            </a:r>
          </a:p>
          <a:p>
            <a:pPr lvl="2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3200" dirty="0" smtClean="0">
                <a:cs typeface="Times New Roman" panose="02020603050405020304" pitchFamily="18" charset="0"/>
              </a:rPr>
              <a:t>eye</a:t>
            </a:r>
            <a:r>
              <a:rPr lang="en-US" altLang="en-US" sz="2800" dirty="0" smtClean="0"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el-GR" altLang="en-US" sz="3600" dirty="0" smtClean="0">
                <a:cs typeface="Times New Roman" panose="02020603050405020304" pitchFamily="18" charset="0"/>
              </a:rPr>
              <a:t>τέκνον</a:t>
            </a:r>
            <a:r>
              <a:rPr lang="en-US" altLang="en-US" sz="3600" dirty="0" smtClean="0">
                <a:cs typeface="Times New Roman" panose="02020603050405020304" pitchFamily="18" charset="0"/>
              </a:rPr>
              <a:t>,  -</a:t>
            </a:r>
            <a:r>
              <a:rPr lang="el-GR" altLang="en-US" sz="3600" dirty="0" smtClean="0">
                <a:cs typeface="Times New Roman" panose="02020603050405020304" pitchFamily="18" charset="0"/>
              </a:rPr>
              <a:t>ου</a:t>
            </a:r>
            <a:r>
              <a:rPr lang="en-US" altLang="en-US" sz="3600" dirty="0" smtClean="0">
                <a:cs typeface="Times New Roman" panose="02020603050405020304" pitchFamily="18" charset="0"/>
              </a:rPr>
              <a:t>,  </a:t>
            </a:r>
            <a:r>
              <a:rPr lang="el-GR" altLang="en-US" sz="3600" dirty="0" smtClean="0">
                <a:cs typeface="Times New Roman" panose="02020603050405020304" pitchFamily="18" charset="0"/>
              </a:rPr>
              <a:t>τό</a:t>
            </a:r>
            <a:endParaRPr lang="en-US" altLang="en-US" sz="3600" dirty="0" smtClean="0">
              <a:cs typeface="Times New Roman" panose="02020603050405020304" pitchFamily="18" charset="0"/>
            </a:endParaRPr>
          </a:p>
          <a:p>
            <a:pPr lvl="2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3200" dirty="0" smtClean="0">
                <a:cs typeface="Times New Roman" panose="02020603050405020304" pitchFamily="18" charset="0"/>
              </a:rPr>
              <a:t>child </a:t>
            </a:r>
          </a:p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el-GR" altLang="en-US" sz="3600" dirty="0" smtClean="0">
                <a:cs typeface="Times New Roman" panose="02020603050405020304" pitchFamily="18" charset="0"/>
              </a:rPr>
              <a:t>τόπος</a:t>
            </a:r>
            <a:r>
              <a:rPr lang="en-US" altLang="en-US" sz="3600" dirty="0" smtClean="0">
                <a:cs typeface="Times New Roman" panose="02020603050405020304" pitchFamily="18" charset="0"/>
              </a:rPr>
              <a:t>,  -</a:t>
            </a:r>
            <a:r>
              <a:rPr lang="el-GR" altLang="en-US" sz="3600" dirty="0" smtClean="0">
                <a:cs typeface="Times New Roman" panose="02020603050405020304" pitchFamily="18" charset="0"/>
              </a:rPr>
              <a:t>ου</a:t>
            </a:r>
            <a:r>
              <a:rPr lang="en-US" altLang="en-US" sz="3600" dirty="0" smtClean="0">
                <a:cs typeface="Times New Roman" panose="02020603050405020304" pitchFamily="18" charset="0"/>
              </a:rPr>
              <a:t>,  </a:t>
            </a:r>
            <a:r>
              <a:rPr lang="el-GR" altLang="en-US" sz="3600" dirty="0" smtClean="0">
                <a:cs typeface="Times New Roman" panose="02020603050405020304" pitchFamily="18" charset="0"/>
              </a:rPr>
              <a:t>ὁ</a:t>
            </a:r>
            <a:r>
              <a:rPr lang="en-US" altLang="en-US" sz="3600" dirty="0" smtClean="0">
                <a:cs typeface="Times New Roman" panose="02020603050405020304" pitchFamily="18" charset="0"/>
              </a:rPr>
              <a:t> </a:t>
            </a:r>
          </a:p>
          <a:p>
            <a:pPr lvl="2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3200" dirty="0" smtClean="0">
                <a:cs typeface="Times New Roman" panose="02020603050405020304" pitchFamily="18" charset="0"/>
              </a:rPr>
              <a:t>place </a:t>
            </a:r>
          </a:p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el-GR" altLang="en-US" sz="3600" dirty="0" smtClean="0">
                <a:cs typeface="Times New Roman" panose="02020603050405020304" pitchFamily="18" charset="0"/>
              </a:rPr>
              <a:t>φῶς</a:t>
            </a:r>
            <a:r>
              <a:rPr lang="en-US" altLang="en-US" sz="3600" dirty="0" smtClean="0">
                <a:cs typeface="Times New Roman" panose="02020603050405020304" pitchFamily="18" charset="0"/>
              </a:rPr>
              <a:t>,  </a:t>
            </a:r>
            <a:r>
              <a:rPr lang="el-GR" altLang="en-US" sz="3600" dirty="0" smtClean="0">
                <a:cs typeface="Times New Roman" panose="02020603050405020304" pitchFamily="18" charset="0"/>
              </a:rPr>
              <a:t>φωτός</a:t>
            </a:r>
            <a:r>
              <a:rPr lang="en-US" altLang="en-US" sz="3600" dirty="0" smtClean="0">
                <a:cs typeface="Times New Roman" panose="02020603050405020304" pitchFamily="18" charset="0"/>
              </a:rPr>
              <a:t>,  </a:t>
            </a:r>
            <a:r>
              <a:rPr lang="el-GR" altLang="en-US" sz="3600" dirty="0" smtClean="0">
                <a:cs typeface="Times New Roman" panose="02020603050405020304" pitchFamily="18" charset="0"/>
              </a:rPr>
              <a:t>τό </a:t>
            </a:r>
            <a:r>
              <a:rPr lang="en-US" altLang="en-US" sz="3600" dirty="0" smtClean="0">
                <a:cs typeface="Times New Roman" panose="02020603050405020304" pitchFamily="18" charset="0"/>
              </a:rPr>
              <a:t>  </a:t>
            </a:r>
          </a:p>
          <a:p>
            <a:pPr lvl="2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3200" dirty="0" smtClean="0">
                <a:cs typeface="Times New Roman" panose="02020603050405020304" pitchFamily="18" charset="0"/>
              </a:rPr>
              <a:t>light </a:t>
            </a:r>
            <a:r>
              <a:rPr lang="en-US" altLang="en-US" sz="2800" dirty="0" smtClean="0">
                <a:cs typeface="Times New Roman" panose="02020603050405020304" pitchFamily="18" charset="0"/>
              </a:rPr>
              <a:t> </a:t>
            </a:r>
            <a:endParaRPr lang="en-US" altLang="en-US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873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 bldLvl="5" autoUpdateAnimBg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152400"/>
            <a:ext cx="7467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 smtClean="0"/>
              <a:t>Chapter 14  Vocabulary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85800"/>
            <a:ext cx="7772400" cy="6172200"/>
          </a:xfrm>
        </p:spPr>
        <p:txBody>
          <a:bodyPr/>
          <a:lstStyle/>
          <a:p>
            <a:pPr eaLnBrk="1" hangingPunct="1">
              <a:defRPr/>
            </a:pPr>
            <a:r>
              <a:rPr lang="el-GR" altLang="en-US" dirty="0" smtClean="0">
                <a:cs typeface="Times New Roman" panose="02020603050405020304" pitchFamily="18" charset="0"/>
              </a:rPr>
              <a:t>αἷμα</a:t>
            </a:r>
            <a:r>
              <a:rPr lang="en-US" altLang="en-US" dirty="0" smtClean="0">
                <a:cs typeface="Times New Roman" panose="02020603050405020304" pitchFamily="18" charset="0"/>
              </a:rPr>
              <a:t>,  -</a:t>
            </a:r>
            <a:r>
              <a:rPr lang="el-GR" altLang="en-US" dirty="0" smtClean="0">
                <a:cs typeface="Times New Roman" panose="02020603050405020304" pitchFamily="18" charset="0"/>
              </a:rPr>
              <a:t>ματος</a:t>
            </a:r>
            <a:r>
              <a:rPr lang="en-US" altLang="en-US" dirty="0" smtClean="0">
                <a:cs typeface="Times New Roman" panose="02020603050405020304" pitchFamily="18" charset="0"/>
              </a:rPr>
              <a:t>,  </a:t>
            </a:r>
            <a:r>
              <a:rPr lang="el-GR" altLang="en-US" dirty="0" smtClean="0">
                <a:cs typeface="Times New Roman" panose="02020603050405020304" pitchFamily="18" charset="0"/>
              </a:rPr>
              <a:t>τό</a:t>
            </a:r>
            <a:r>
              <a:rPr lang="en-US" altLang="en-US" dirty="0" smtClean="0">
                <a:cs typeface="Times New Roman" panose="02020603050405020304" pitchFamily="18" charset="0"/>
              </a:rPr>
              <a:t>    </a:t>
            </a:r>
          </a:p>
          <a:p>
            <a:pPr lvl="1" eaLnBrk="1" hangingPunct="1">
              <a:defRPr/>
            </a:pPr>
            <a:r>
              <a:rPr lang="en-US" altLang="en-US" sz="3600" dirty="0" smtClean="0">
                <a:cs typeface="Times New Roman" panose="02020603050405020304" pitchFamily="18" charset="0"/>
              </a:rPr>
              <a:t>blood </a:t>
            </a:r>
          </a:p>
          <a:p>
            <a:pPr eaLnBrk="1" hangingPunct="1">
              <a:defRPr/>
            </a:pPr>
            <a:r>
              <a:rPr lang="el-GR" altLang="en-US" dirty="0" smtClean="0">
                <a:cs typeface="Times New Roman" panose="02020603050405020304" pitchFamily="18" charset="0"/>
              </a:rPr>
              <a:t>αἴρω  </a:t>
            </a:r>
            <a:r>
              <a:rPr lang="en-US" altLang="en-US" dirty="0" smtClean="0">
                <a:cs typeface="Times New Roman" panose="02020603050405020304" pitchFamily="18" charset="0"/>
              </a:rPr>
              <a:t>  			</a:t>
            </a:r>
          </a:p>
          <a:p>
            <a:pPr lvl="1" eaLnBrk="1" hangingPunct="1">
              <a:defRPr/>
            </a:pPr>
            <a:r>
              <a:rPr lang="en-US" altLang="en-US" sz="3600" dirty="0" smtClean="0">
                <a:cs typeface="Times New Roman" panose="02020603050405020304" pitchFamily="18" charset="0"/>
              </a:rPr>
              <a:t>I raise,  take up </a:t>
            </a:r>
          </a:p>
          <a:p>
            <a:pPr eaLnBrk="1" hangingPunct="1">
              <a:defRPr/>
            </a:pPr>
            <a:r>
              <a:rPr lang="el-GR" altLang="en-US" dirty="0" smtClean="0">
                <a:cs typeface="Times New Roman" panose="02020603050405020304" pitchFamily="18" charset="0"/>
              </a:rPr>
              <a:t>διδάσκω  </a:t>
            </a:r>
            <a:r>
              <a:rPr lang="en-US" altLang="en-US" dirty="0" smtClean="0">
                <a:cs typeface="Times New Roman" panose="02020603050405020304" pitchFamily="18" charset="0"/>
              </a:rPr>
              <a:t>  		</a:t>
            </a:r>
          </a:p>
          <a:p>
            <a:pPr lvl="1" eaLnBrk="1" hangingPunct="1">
              <a:defRPr/>
            </a:pPr>
            <a:r>
              <a:rPr lang="en-US" altLang="en-US" sz="3600" dirty="0" smtClean="0">
                <a:cs typeface="Times New Roman" panose="02020603050405020304" pitchFamily="18" charset="0"/>
              </a:rPr>
              <a:t>I teach </a:t>
            </a:r>
          </a:p>
          <a:p>
            <a:pPr eaLnBrk="1" hangingPunct="1">
              <a:defRPr/>
            </a:pPr>
            <a:r>
              <a:rPr lang="el-GR" altLang="en-US" dirty="0" smtClean="0">
                <a:cs typeface="Times New Roman" panose="02020603050405020304" pitchFamily="18" charset="0"/>
              </a:rPr>
              <a:t>ἴδιος</a:t>
            </a:r>
            <a:r>
              <a:rPr lang="en-US" altLang="en-US" dirty="0" smtClean="0">
                <a:cs typeface="Times New Roman" panose="02020603050405020304" pitchFamily="18" charset="0"/>
              </a:rPr>
              <a:t>,  -</a:t>
            </a:r>
            <a:r>
              <a:rPr lang="el-GR" altLang="en-US" dirty="0" smtClean="0">
                <a:cs typeface="Times New Roman" panose="02020603050405020304" pitchFamily="18" charset="0"/>
              </a:rPr>
              <a:t>α</a:t>
            </a:r>
            <a:r>
              <a:rPr lang="en-US" altLang="en-US" dirty="0" smtClean="0">
                <a:cs typeface="Times New Roman" panose="02020603050405020304" pitchFamily="18" charset="0"/>
              </a:rPr>
              <a:t>,  -</a:t>
            </a:r>
            <a:r>
              <a:rPr lang="el-GR" altLang="en-US" dirty="0" smtClean="0">
                <a:cs typeface="Times New Roman" panose="02020603050405020304" pitchFamily="18" charset="0"/>
              </a:rPr>
              <a:t>ον</a:t>
            </a:r>
            <a:r>
              <a:rPr lang="en-US" altLang="en-US" dirty="0" smtClean="0">
                <a:cs typeface="Times New Roman" panose="02020603050405020304" pitchFamily="18" charset="0"/>
              </a:rPr>
              <a:t>  	</a:t>
            </a:r>
          </a:p>
          <a:p>
            <a:pPr lvl="1" eaLnBrk="1" hangingPunct="1">
              <a:defRPr/>
            </a:pPr>
            <a:r>
              <a:rPr lang="en-US" altLang="en-US" sz="3600" dirty="0" smtClean="0">
                <a:cs typeface="Times New Roman" panose="02020603050405020304" pitchFamily="18" charset="0"/>
              </a:rPr>
              <a:t>one's own </a:t>
            </a:r>
          </a:p>
          <a:p>
            <a:pPr eaLnBrk="1" hangingPunct="1">
              <a:defRPr/>
            </a:pPr>
            <a:r>
              <a:rPr lang="el-GR" altLang="en-US" dirty="0" smtClean="0">
                <a:cs typeface="Times New Roman" panose="02020603050405020304" pitchFamily="18" charset="0"/>
              </a:rPr>
              <a:t>καλός</a:t>
            </a:r>
            <a:r>
              <a:rPr lang="en-US" altLang="en-US" dirty="0" smtClean="0">
                <a:cs typeface="Times New Roman" panose="02020603050405020304" pitchFamily="18" charset="0"/>
              </a:rPr>
              <a:t>,  -</a:t>
            </a:r>
            <a:r>
              <a:rPr lang="el-GR" altLang="en-US" dirty="0" smtClean="0">
                <a:cs typeface="Times New Roman" panose="02020603050405020304" pitchFamily="18" charset="0"/>
              </a:rPr>
              <a:t>ή</a:t>
            </a:r>
            <a:r>
              <a:rPr lang="en-US" altLang="en-US" dirty="0" smtClean="0">
                <a:cs typeface="Times New Roman" panose="02020603050405020304" pitchFamily="18" charset="0"/>
              </a:rPr>
              <a:t>,  -</a:t>
            </a:r>
            <a:r>
              <a:rPr lang="el-GR" altLang="en-US" dirty="0" smtClean="0">
                <a:cs typeface="Times New Roman" panose="02020603050405020304" pitchFamily="18" charset="0"/>
              </a:rPr>
              <a:t>όν</a:t>
            </a:r>
            <a:r>
              <a:rPr lang="en-US" altLang="en-US" dirty="0" smtClean="0">
                <a:cs typeface="Times New Roman" panose="02020603050405020304" pitchFamily="18" charset="0"/>
              </a:rPr>
              <a:t>  	</a:t>
            </a:r>
          </a:p>
          <a:p>
            <a:pPr lvl="1" eaLnBrk="1" hangingPunct="1">
              <a:defRPr/>
            </a:pPr>
            <a:r>
              <a:rPr lang="en-US" altLang="en-US" sz="3600" dirty="0" smtClean="0">
                <a:cs typeface="Times New Roman" panose="02020603050405020304" pitchFamily="18" charset="0"/>
              </a:rPr>
              <a:t>good </a:t>
            </a:r>
          </a:p>
        </p:txBody>
      </p:sp>
    </p:spTree>
    <p:extLst>
      <p:ext uri="{BB962C8B-B14F-4D97-AF65-F5344CB8AC3E}">
        <p14:creationId xmlns:p14="http://schemas.microsoft.com/office/powerpoint/2010/main" val="1677430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 bldLvl="4" autoUpdateAnimBg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 smtClean="0"/>
              <a:t>Chapter 14 Vocabulary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867400"/>
          </a:xfrm>
        </p:spPr>
        <p:txBody>
          <a:bodyPr/>
          <a:lstStyle/>
          <a:p>
            <a:pPr eaLnBrk="1" hangingPunct="1">
              <a:defRPr/>
            </a:pPr>
            <a:r>
              <a:rPr lang="el-GR" altLang="en-US" dirty="0" smtClean="0">
                <a:cs typeface="Times New Roman" panose="02020603050405020304" pitchFamily="18" charset="0"/>
              </a:rPr>
              <a:t>μέλλω</a:t>
            </a:r>
            <a:r>
              <a:rPr lang="en-US" altLang="en-US" dirty="0" smtClean="0">
                <a:cs typeface="Times New Roman" panose="02020603050405020304" pitchFamily="18" charset="0"/>
              </a:rPr>
              <a:t>  			  </a:t>
            </a:r>
          </a:p>
          <a:p>
            <a:pPr lvl="1" eaLnBrk="1" hangingPunct="1">
              <a:defRPr/>
            </a:pPr>
            <a:r>
              <a:rPr lang="en-US" altLang="en-US" sz="3200" dirty="0" smtClean="0">
                <a:cs typeface="Times New Roman" panose="02020603050405020304" pitchFamily="18" charset="0"/>
              </a:rPr>
              <a:t>I am about to, intend </a:t>
            </a:r>
          </a:p>
          <a:p>
            <a:pPr eaLnBrk="1" hangingPunct="1">
              <a:defRPr/>
            </a:pPr>
            <a:r>
              <a:rPr lang="el-GR" altLang="en-US" dirty="0" smtClean="0">
                <a:cs typeface="Times New Roman" panose="02020603050405020304" pitchFamily="18" charset="0"/>
              </a:rPr>
              <a:t>ὁδός</a:t>
            </a:r>
            <a:r>
              <a:rPr lang="en-US" altLang="en-US" dirty="0" smtClean="0">
                <a:cs typeface="Times New Roman" panose="02020603050405020304" pitchFamily="18" charset="0"/>
              </a:rPr>
              <a:t>,  -</a:t>
            </a:r>
            <a:r>
              <a:rPr lang="el-GR" altLang="en-US" dirty="0" smtClean="0">
                <a:cs typeface="Times New Roman" panose="02020603050405020304" pitchFamily="18" charset="0"/>
              </a:rPr>
              <a:t>οῦ</a:t>
            </a:r>
            <a:r>
              <a:rPr lang="en-US" altLang="en-US" dirty="0" smtClean="0">
                <a:cs typeface="Times New Roman" panose="02020603050405020304" pitchFamily="18" charset="0"/>
              </a:rPr>
              <a:t>,  </a:t>
            </a:r>
            <a:r>
              <a:rPr lang="el-GR" altLang="en-US" dirty="0" smtClean="0">
                <a:cs typeface="Times New Roman" panose="02020603050405020304" pitchFamily="18" charset="0"/>
              </a:rPr>
              <a:t>ἡ</a:t>
            </a:r>
            <a:r>
              <a:rPr lang="en-US" altLang="en-US" dirty="0" smtClean="0">
                <a:cs typeface="Times New Roman" panose="02020603050405020304" pitchFamily="18" charset="0"/>
              </a:rPr>
              <a:t>   		</a:t>
            </a:r>
          </a:p>
          <a:p>
            <a:pPr lvl="1" eaLnBrk="1" hangingPunct="1">
              <a:defRPr/>
            </a:pPr>
            <a:r>
              <a:rPr lang="en-US" altLang="en-US" sz="3200" dirty="0" smtClean="0">
                <a:cs typeface="Times New Roman" panose="02020603050405020304" pitchFamily="18" charset="0"/>
              </a:rPr>
              <a:t>way </a:t>
            </a:r>
          </a:p>
          <a:p>
            <a:pPr eaLnBrk="1" hangingPunct="1">
              <a:defRPr/>
            </a:pPr>
            <a:r>
              <a:rPr lang="el-GR" altLang="en-US" dirty="0" smtClean="0">
                <a:cs typeface="Times New Roman" panose="02020603050405020304" pitchFamily="18" charset="0"/>
              </a:rPr>
              <a:t>πολύς</a:t>
            </a:r>
            <a:r>
              <a:rPr lang="en-US" altLang="en-US" dirty="0" smtClean="0">
                <a:cs typeface="Times New Roman" panose="02020603050405020304" pitchFamily="18" charset="0"/>
              </a:rPr>
              <a:t>,  </a:t>
            </a:r>
            <a:r>
              <a:rPr lang="el-GR" altLang="en-US" dirty="0" smtClean="0">
                <a:cs typeface="Times New Roman" panose="02020603050405020304" pitchFamily="18" charset="0"/>
              </a:rPr>
              <a:t>πολλή</a:t>
            </a:r>
            <a:r>
              <a:rPr lang="en-US" altLang="en-US" dirty="0" smtClean="0">
                <a:cs typeface="Times New Roman" panose="02020603050405020304" pitchFamily="18" charset="0"/>
              </a:rPr>
              <a:t>,  </a:t>
            </a:r>
            <a:r>
              <a:rPr lang="el-GR" altLang="en-US" dirty="0" smtClean="0">
                <a:cs typeface="Times New Roman" panose="02020603050405020304" pitchFamily="18" charset="0"/>
              </a:rPr>
              <a:t>πολύ</a:t>
            </a:r>
            <a:r>
              <a:rPr lang="en-US" altLang="en-US" dirty="0" smtClean="0">
                <a:cs typeface="Times New Roman" panose="02020603050405020304" pitchFamily="18" charset="0"/>
              </a:rPr>
              <a:t>  	</a:t>
            </a:r>
          </a:p>
          <a:p>
            <a:pPr lvl="1" eaLnBrk="1" hangingPunct="1">
              <a:defRPr/>
            </a:pPr>
            <a:r>
              <a:rPr lang="en-US" altLang="en-US" sz="3200" dirty="0" smtClean="0">
                <a:cs typeface="Times New Roman" panose="02020603050405020304" pitchFamily="18" charset="0"/>
              </a:rPr>
              <a:t>much, many </a:t>
            </a:r>
          </a:p>
          <a:p>
            <a:pPr eaLnBrk="1" hangingPunct="1">
              <a:defRPr/>
            </a:pPr>
            <a:r>
              <a:rPr lang="el-GR" altLang="en-US" dirty="0" smtClean="0">
                <a:cs typeface="Times New Roman" panose="02020603050405020304" pitchFamily="18" charset="0"/>
              </a:rPr>
              <a:t>σῶμα</a:t>
            </a:r>
            <a:r>
              <a:rPr lang="en-US" altLang="en-US" dirty="0" smtClean="0">
                <a:cs typeface="Times New Roman" panose="02020603050405020304" pitchFamily="18" charset="0"/>
              </a:rPr>
              <a:t>,  -</a:t>
            </a:r>
            <a:r>
              <a:rPr lang="el-GR" altLang="en-US" dirty="0" smtClean="0">
                <a:cs typeface="Times New Roman" panose="02020603050405020304" pitchFamily="18" charset="0"/>
              </a:rPr>
              <a:t>ματος</a:t>
            </a:r>
            <a:r>
              <a:rPr lang="en-US" altLang="en-US" dirty="0" smtClean="0">
                <a:cs typeface="Times New Roman" panose="02020603050405020304" pitchFamily="18" charset="0"/>
              </a:rPr>
              <a:t>,  </a:t>
            </a:r>
            <a:r>
              <a:rPr lang="el-GR" altLang="en-US" dirty="0" smtClean="0">
                <a:cs typeface="Times New Roman" panose="02020603050405020304" pitchFamily="18" charset="0"/>
              </a:rPr>
              <a:t>τό</a:t>
            </a:r>
            <a:r>
              <a:rPr lang="en-US" altLang="en-US" dirty="0" smtClean="0">
                <a:cs typeface="Times New Roman" panose="02020603050405020304" pitchFamily="18" charset="0"/>
              </a:rPr>
              <a:t>    	</a:t>
            </a:r>
          </a:p>
          <a:p>
            <a:pPr lvl="1" eaLnBrk="1" hangingPunct="1">
              <a:defRPr/>
            </a:pPr>
            <a:r>
              <a:rPr lang="en-US" altLang="en-US" sz="3200" dirty="0" smtClean="0">
                <a:cs typeface="Times New Roman" panose="02020603050405020304" pitchFamily="18" charset="0"/>
              </a:rPr>
              <a:t>body </a:t>
            </a:r>
          </a:p>
          <a:p>
            <a:pPr eaLnBrk="1" hangingPunct="1">
              <a:defRPr/>
            </a:pPr>
            <a:r>
              <a:rPr lang="el-GR" altLang="en-US" dirty="0" smtClean="0">
                <a:cs typeface="Times New Roman" panose="02020603050405020304" pitchFamily="18" charset="0"/>
              </a:rPr>
              <a:t>ψυχή</a:t>
            </a:r>
            <a:r>
              <a:rPr lang="en-US" altLang="en-US" dirty="0" smtClean="0">
                <a:cs typeface="Times New Roman" panose="02020603050405020304" pitchFamily="18" charset="0"/>
              </a:rPr>
              <a:t>,  -</a:t>
            </a:r>
            <a:r>
              <a:rPr lang="el-GR" altLang="en-US" dirty="0" smtClean="0">
                <a:cs typeface="Times New Roman" panose="02020603050405020304" pitchFamily="18" charset="0"/>
              </a:rPr>
              <a:t>ῆς</a:t>
            </a:r>
            <a:r>
              <a:rPr lang="en-US" altLang="en-US" dirty="0" smtClean="0">
                <a:cs typeface="Times New Roman" panose="02020603050405020304" pitchFamily="18" charset="0"/>
              </a:rPr>
              <a:t>,  </a:t>
            </a:r>
            <a:r>
              <a:rPr lang="el-GR" altLang="en-US" dirty="0" smtClean="0">
                <a:cs typeface="Times New Roman" panose="02020603050405020304" pitchFamily="18" charset="0"/>
              </a:rPr>
              <a:t>ἡ</a:t>
            </a:r>
            <a:r>
              <a:rPr lang="en-US" altLang="en-US" dirty="0" smtClean="0">
                <a:cs typeface="Times New Roman" panose="02020603050405020304" pitchFamily="18" charset="0"/>
              </a:rPr>
              <a:t>    		</a:t>
            </a:r>
          </a:p>
          <a:p>
            <a:pPr lvl="1" eaLnBrk="1" hangingPunct="1">
              <a:defRPr/>
            </a:pPr>
            <a:r>
              <a:rPr lang="en-US" altLang="en-US" sz="3200" dirty="0" smtClean="0">
                <a:cs typeface="Times New Roman" panose="02020603050405020304" pitchFamily="18" charset="0"/>
              </a:rPr>
              <a:t>soul, life </a:t>
            </a:r>
          </a:p>
        </p:txBody>
      </p:sp>
    </p:spTree>
    <p:extLst>
      <p:ext uri="{BB962C8B-B14F-4D97-AF65-F5344CB8AC3E}">
        <p14:creationId xmlns:p14="http://schemas.microsoft.com/office/powerpoint/2010/main" val="2815495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8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8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8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8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bldLvl="4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96925"/>
            <a:ext cx="7772400" cy="76835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>
                <a:cs typeface="Times New Roman" panose="02020603050405020304" pitchFamily="18" charset="0"/>
              </a:rPr>
              <a:t>3</a:t>
            </a:r>
            <a:r>
              <a:rPr lang="en-US" altLang="en-US" baseline="30000" dirty="0" smtClean="0">
                <a:cs typeface="Times New Roman" panose="02020603050405020304" pitchFamily="18" charset="0"/>
              </a:rPr>
              <a:t>rd</a:t>
            </a:r>
            <a:r>
              <a:rPr lang="en-US" altLang="en-US" dirty="0" smtClean="0">
                <a:cs typeface="Times New Roman" panose="02020603050405020304" pitchFamily="18" charset="0"/>
              </a:rPr>
              <a:t> Declension </a:t>
            </a:r>
            <a:r>
              <a:rPr lang="en-US" altLang="en-US" dirty="0" err="1" smtClean="0">
                <a:cs typeface="Times New Roman" panose="02020603050405020304" pitchFamily="18" charset="0"/>
              </a:rPr>
              <a:t>Chantables</a:t>
            </a:r>
            <a:endParaRPr lang="en-US" altLang="en-US" dirty="0" smtClean="0">
              <a:cs typeface="Times New Roman" panose="02020603050405020304" pitchFamily="18" charset="0"/>
            </a:endParaRP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180388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cs typeface="Times New Roman" panose="02020603050405020304" pitchFamily="18" charset="0"/>
              </a:rPr>
              <a:t>           </a:t>
            </a:r>
            <a:r>
              <a:rPr lang="el-GR" dirty="0" smtClean="0">
                <a:cs typeface="Times New Roman" panose="02020603050405020304" pitchFamily="18" charset="0"/>
              </a:rPr>
              <a:t>χαρίς</a:t>
            </a:r>
            <a:r>
              <a:rPr lang="en-US" dirty="0" smtClean="0">
                <a:cs typeface="Times New Roman" panose="02020603050405020304" pitchFamily="18" charset="0"/>
              </a:rPr>
              <a:t>   </a:t>
            </a:r>
            <a:r>
              <a:rPr lang="el-GR" dirty="0" smtClean="0">
                <a:cs typeface="Times New Roman" panose="02020603050405020304" pitchFamily="18" charset="0"/>
              </a:rPr>
              <a:t>ὄνομα</a:t>
            </a:r>
            <a:r>
              <a:rPr lang="en-US" dirty="0" smtClean="0">
                <a:cs typeface="Times New Roman" panose="02020603050405020304" pitchFamily="18" charset="0"/>
              </a:rPr>
              <a:t>,   </a:t>
            </a:r>
            <a:r>
              <a:rPr lang="el-GR" dirty="0" smtClean="0">
                <a:cs typeface="Times New Roman" panose="02020603050405020304" pitchFamily="18" charset="0"/>
              </a:rPr>
              <a:t>πίστις</a:t>
            </a:r>
            <a:r>
              <a:rPr lang="en-US" b="1" dirty="0" smtClean="0"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χάρις</a:t>
            </a:r>
            <a:r>
              <a:rPr lang="en-US" dirty="0" smtClean="0">
                <a:cs typeface="Times New Roman" panose="02020603050405020304" pitchFamily="18" charset="0"/>
              </a:rPr>
              <a:t>    </a:t>
            </a:r>
            <a:r>
              <a:rPr lang="el-GR" dirty="0" smtClean="0">
                <a:cs typeface="Times New Roman" panose="02020603050405020304" pitchFamily="18" charset="0"/>
              </a:rPr>
              <a:t>  </a:t>
            </a:r>
            <a:r>
              <a:rPr lang="en-US" dirty="0" smtClean="0">
                <a:cs typeface="Times New Roman" panose="02020603050405020304" pitchFamily="18" charset="0"/>
              </a:rPr>
              <a:t>          </a:t>
            </a:r>
            <a:r>
              <a:rPr lang="el-GR" dirty="0" smtClean="0">
                <a:cs typeface="Times New Roman" panose="02020603050405020304" pitchFamily="18" charset="0"/>
              </a:rPr>
              <a:t>ὄνομα</a:t>
            </a:r>
            <a:r>
              <a:rPr lang="en-US" dirty="0" smtClean="0">
                <a:cs typeface="Times New Roman" panose="02020603050405020304" pitchFamily="18" charset="0"/>
              </a:rPr>
              <a:t>  </a:t>
            </a:r>
            <a:r>
              <a:rPr lang="el-GR" dirty="0" smtClean="0">
                <a:cs typeface="Times New Roman" panose="02020603050405020304" pitchFamily="18" charset="0"/>
              </a:rPr>
              <a:t> </a:t>
            </a:r>
            <a:r>
              <a:rPr lang="en-US" dirty="0" smtClean="0">
                <a:cs typeface="Times New Roman" panose="02020603050405020304" pitchFamily="18" charset="0"/>
              </a:rPr>
              <a:t>                  </a:t>
            </a:r>
            <a:r>
              <a:rPr lang="el-GR" dirty="0" smtClean="0">
                <a:cs typeface="Times New Roman" panose="02020603050405020304" pitchFamily="18" charset="0"/>
              </a:rPr>
              <a:t>πίστις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χάριτος  </a:t>
            </a:r>
            <a:r>
              <a:rPr lang="en-US" dirty="0" smtClean="0">
                <a:cs typeface="Times New Roman" panose="02020603050405020304" pitchFamily="18" charset="0"/>
              </a:rPr>
              <a:t>          </a:t>
            </a:r>
            <a:r>
              <a:rPr lang="el-GR" dirty="0" smtClean="0">
                <a:cs typeface="Times New Roman" panose="02020603050405020304" pitchFamily="18" charset="0"/>
              </a:rPr>
              <a:t>ὀνόματος</a:t>
            </a:r>
            <a:r>
              <a:rPr lang="en-US" dirty="0" smtClean="0">
                <a:cs typeface="Times New Roman" panose="02020603050405020304" pitchFamily="18" charset="0"/>
              </a:rPr>
              <a:t>       </a:t>
            </a:r>
            <a:r>
              <a:rPr lang="el-GR" dirty="0" smtClean="0">
                <a:cs typeface="Times New Roman" panose="02020603050405020304" pitchFamily="18" charset="0"/>
              </a:rPr>
              <a:t>  </a:t>
            </a:r>
            <a:r>
              <a:rPr lang="en-US" dirty="0" smtClean="0">
                <a:cs typeface="Times New Roman" panose="02020603050405020304" pitchFamily="18" charset="0"/>
              </a:rPr>
              <a:t>       </a:t>
            </a:r>
            <a:r>
              <a:rPr lang="el-GR" dirty="0" smtClean="0">
                <a:cs typeface="Times New Roman" panose="02020603050405020304" pitchFamily="18" charset="0"/>
              </a:rPr>
              <a:t>πίστεως</a:t>
            </a:r>
            <a:r>
              <a:rPr lang="en-US" dirty="0" smtClean="0">
                <a:cs typeface="Times New Roman" panose="02020603050405020304" pitchFamily="18" charset="0"/>
              </a:rPr>
              <a:t>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χάριτι</a:t>
            </a:r>
            <a:r>
              <a:rPr lang="en-US" dirty="0" smtClean="0">
                <a:cs typeface="Times New Roman" panose="02020603050405020304" pitchFamily="18" charset="0"/>
              </a:rPr>
              <a:t>   </a:t>
            </a:r>
            <a:r>
              <a:rPr lang="el-GR" dirty="0" smtClean="0">
                <a:cs typeface="Times New Roman" panose="02020603050405020304" pitchFamily="18" charset="0"/>
              </a:rPr>
              <a:t>   </a:t>
            </a:r>
            <a:r>
              <a:rPr lang="en-US" dirty="0" smtClean="0">
                <a:cs typeface="Times New Roman" panose="02020603050405020304" pitchFamily="18" charset="0"/>
              </a:rPr>
              <a:t>         </a:t>
            </a:r>
            <a:r>
              <a:rPr lang="el-GR" dirty="0" smtClean="0">
                <a:cs typeface="Times New Roman" panose="02020603050405020304" pitchFamily="18" charset="0"/>
              </a:rPr>
              <a:t>ὀνόματι</a:t>
            </a:r>
            <a:r>
              <a:rPr lang="en-US" dirty="0" smtClean="0">
                <a:cs typeface="Times New Roman" panose="02020603050405020304" pitchFamily="18" charset="0"/>
              </a:rPr>
              <a:t>   </a:t>
            </a:r>
            <a:r>
              <a:rPr lang="el-GR" dirty="0" smtClean="0">
                <a:cs typeface="Times New Roman" panose="02020603050405020304" pitchFamily="18" charset="0"/>
              </a:rPr>
              <a:t>   </a:t>
            </a:r>
            <a:r>
              <a:rPr lang="en-US" dirty="0" smtClean="0">
                <a:cs typeface="Times New Roman" panose="02020603050405020304" pitchFamily="18" charset="0"/>
              </a:rPr>
              <a:t>            </a:t>
            </a:r>
            <a:r>
              <a:rPr lang="el-GR" dirty="0" smtClean="0">
                <a:cs typeface="Times New Roman" panose="02020603050405020304" pitchFamily="18" charset="0"/>
              </a:rPr>
              <a:t>πίστει</a:t>
            </a:r>
            <a:endParaRPr lang="en-US" dirty="0" smtClean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χάριτα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l-GR" dirty="0" smtClean="0">
                <a:cs typeface="Times New Roman" panose="02020603050405020304" pitchFamily="18" charset="0"/>
              </a:rPr>
              <a:t>   </a:t>
            </a:r>
            <a:r>
              <a:rPr lang="en-US" dirty="0" smtClean="0">
                <a:cs typeface="Times New Roman" panose="02020603050405020304" pitchFamily="18" charset="0"/>
              </a:rPr>
              <a:t>           </a:t>
            </a:r>
            <a:r>
              <a:rPr lang="el-GR" dirty="0" smtClean="0">
                <a:cs typeface="Times New Roman" panose="02020603050405020304" pitchFamily="18" charset="0"/>
              </a:rPr>
              <a:t>ὄνομα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l-GR" dirty="0" smtClean="0">
                <a:cs typeface="Times New Roman" panose="02020603050405020304" pitchFamily="18" charset="0"/>
              </a:rPr>
              <a:t> </a:t>
            </a:r>
            <a:r>
              <a:rPr lang="en-US" dirty="0" smtClean="0">
                <a:cs typeface="Times New Roman" panose="02020603050405020304" pitchFamily="18" charset="0"/>
              </a:rPr>
              <a:t>                  </a:t>
            </a:r>
            <a:r>
              <a:rPr lang="el-GR" dirty="0" smtClean="0">
                <a:cs typeface="Times New Roman" panose="02020603050405020304" pitchFamily="18" charset="0"/>
              </a:rPr>
              <a:t>πίστιν</a:t>
            </a:r>
            <a:endParaRPr lang="en-US" dirty="0" smtClean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χάριτες</a:t>
            </a:r>
            <a:r>
              <a:rPr lang="en-US" dirty="0" smtClean="0">
                <a:cs typeface="Times New Roman" panose="02020603050405020304" pitchFamily="18" charset="0"/>
              </a:rPr>
              <a:t>  </a:t>
            </a:r>
            <a:r>
              <a:rPr lang="el-GR" dirty="0" smtClean="0">
                <a:cs typeface="Times New Roman" panose="02020603050405020304" pitchFamily="18" charset="0"/>
              </a:rPr>
              <a:t>   </a:t>
            </a:r>
            <a:r>
              <a:rPr lang="en-US" dirty="0" smtClean="0">
                <a:cs typeface="Times New Roman" panose="02020603050405020304" pitchFamily="18" charset="0"/>
              </a:rPr>
              <a:t>         </a:t>
            </a:r>
            <a:r>
              <a:rPr lang="el-GR" dirty="0" smtClean="0">
                <a:cs typeface="Times New Roman" panose="02020603050405020304" pitchFamily="18" charset="0"/>
              </a:rPr>
              <a:t>ὀνόματα</a:t>
            </a:r>
            <a:r>
              <a:rPr lang="en-US" dirty="0" smtClean="0">
                <a:cs typeface="Times New Roman" panose="02020603050405020304" pitchFamily="18" charset="0"/>
              </a:rPr>
              <a:t>       </a:t>
            </a:r>
            <a:r>
              <a:rPr lang="el-GR" dirty="0" smtClean="0">
                <a:cs typeface="Times New Roman" panose="02020603050405020304" pitchFamily="18" charset="0"/>
              </a:rPr>
              <a:t> </a:t>
            </a:r>
            <a:r>
              <a:rPr lang="en-US" dirty="0" smtClean="0">
                <a:cs typeface="Times New Roman" panose="02020603050405020304" pitchFamily="18" charset="0"/>
              </a:rPr>
              <a:t>        </a:t>
            </a:r>
            <a:r>
              <a:rPr lang="el-GR" dirty="0" smtClean="0">
                <a:cs typeface="Times New Roman" panose="02020603050405020304" pitchFamily="18" charset="0"/>
              </a:rPr>
              <a:t>πίστεις</a:t>
            </a:r>
            <a:endParaRPr lang="en-US" dirty="0" smtClean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χαρίτων  </a:t>
            </a:r>
            <a:r>
              <a:rPr lang="en-US" dirty="0" smtClean="0">
                <a:cs typeface="Times New Roman" panose="02020603050405020304" pitchFamily="18" charset="0"/>
              </a:rPr>
              <a:t>  </a:t>
            </a:r>
            <a:r>
              <a:rPr lang="el-GR" dirty="0" smtClean="0">
                <a:cs typeface="Times New Roman" panose="02020603050405020304" pitchFamily="18" charset="0"/>
              </a:rPr>
              <a:t> </a:t>
            </a:r>
            <a:r>
              <a:rPr lang="en-US" dirty="0" smtClean="0">
                <a:cs typeface="Times New Roman" panose="02020603050405020304" pitchFamily="18" charset="0"/>
              </a:rPr>
              <a:t>      </a:t>
            </a:r>
            <a:r>
              <a:rPr lang="el-GR" dirty="0" smtClean="0">
                <a:cs typeface="Times New Roman" panose="02020603050405020304" pitchFamily="18" charset="0"/>
              </a:rPr>
              <a:t> 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l-GR" dirty="0" smtClean="0">
                <a:cs typeface="Times New Roman" panose="02020603050405020304" pitchFamily="18" charset="0"/>
              </a:rPr>
              <a:t>ὀνομάτων</a:t>
            </a:r>
            <a:r>
              <a:rPr lang="en-US" dirty="0" smtClean="0">
                <a:cs typeface="Times New Roman" panose="02020603050405020304" pitchFamily="18" charset="0"/>
              </a:rPr>
              <a:t>    </a:t>
            </a:r>
            <a:r>
              <a:rPr lang="el-GR" dirty="0" smtClean="0">
                <a:cs typeface="Times New Roman" panose="02020603050405020304" pitchFamily="18" charset="0"/>
              </a:rPr>
              <a:t> </a:t>
            </a:r>
            <a:r>
              <a:rPr lang="en-US" dirty="0" smtClean="0">
                <a:cs typeface="Times New Roman" panose="02020603050405020304" pitchFamily="18" charset="0"/>
              </a:rPr>
              <a:t>        </a:t>
            </a:r>
            <a:r>
              <a:rPr lang="el-GR" dirty="0" smtClean="0">
                <a:cs typeface="Times New Roman" panose="02020603050405020304" pitchFamily="18" charset="0"/>
              </a:rPr>
              <a:t>πίστεων</a:t>
            </a:r>
            <a:endParaRPr lang="en-US" dirty="0" smtClean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χάρισι(ν) </a:t>
            </a:r>
            <a:r>
              <a:rPr lang="en-US" dirty="0" smtClean="0">
                <a:cs typeface="Times New Roman" panose="02020603050405020304" pitchFamily="18" charset="0"/>
              </a:rPr>
              <a:t>  </a:t>
            </a:r>
            <a:r>
              <a:rPr lang="el-GR" dirty="0" smtClean="0">
                <a:cs typeface="Times New Roman" panose="02020603050405020304" pitchFamily="18" charset="0"/>
              </a:rPr>
              <a:t>  </a:t>
            </a:r>
            <a:r>
              <a:rPr lang="en-US" dirty="0" smtClean="0">
                <a:cs typeface="Times New Roman" panose="02020603050405020304" pitchFamily="18" charset="0"/>
              </a:rPr>
              <a:t>      </a:t>
            </a:r>
            <a:r>
              <a:rPr lang="el-GR" dirty="0" smtClean="0">
                <a:cs typeface="Times New Roman" panose="02020603050405020304" pitchFamily="18" charset="0"/>
              </a:rPr>
              <a:t>ὀνόμασι(ν)  </a:t>
            </a:r>
            <a:r>
              <a:rPr lang="en-US" dirty="0" smtClean="0">
                <a:cs typeface="Times New Roman" panose="02020603050405020304" pitchFamily="18" charset="0"/>
              </a:rPr>
              <a:t>          </a:t>
            </a:r>
            <a:r>
              <a:rPr lang="el-GR" dirty="0" smtClean="0">
                <a:cs typeface="Times New Roman" panose="02020603050405020304" pitchFamily="18" charset="0"/>
              </a:rPr>
              <a:t>πίστεσι(ν)</a:t>
            </a:r>
            <a:endParaRPr lang="en-US" dirty="0" smtClean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χάριτας    </a:t>
            </a:r>
            <a:r>
              <a:rPr lang="en-US" dirty="0" smtClean="0">
                <a:cs typeface="Times New Roman" panose="02020603050405020304" pitchFamily="18" charset="0"/>
              </a:rPr>
              <a:t>         </a:t>
            </a:r>
            <a:r>
              <a:rPr lang="el-GR" dirty="0" smtClean="0">
                <a:cs typeface="Times New Roman" panose="02020603050405020304" pitchFamily="18" charset="0"/>
              </a:rPr>
              <a:t>ὀνόματα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l-GR" dirty="0" smtClean="0">
                <a:cs typeface="Times New Roman" panose="02020603050405020304" pitchFamily="18" charset="0"/>
              </a:rPr>
              <a:t> </a:t>
            </a:r>
            <a:r>
              <a:rPr lang="en-US" dirty="0" smtClean="0">
                <a:cs typeface="Times New Roman" panose="02020603050405020304" pitchFamily="18" charset="0"/>
              </a:rPr>
              <a:t>              </a:t>
            </a:r>
            <a:r>
              <a:rPr lang="el-GR" dirty="0" smtClean="0">
                <a:cs typeface="Times New Roman" panose="02020603050405020304" pitchFamily="18" charset="0"/>
              </a:rPr>
              <a:t>πίστεις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760500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Chapter 13  Vocabulary</a:t>
            </a:r>
            <a:r>
              <a:rPr lang="en-US" smtClean="0"/>
              <a:t> 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371600"/>
            <a:ext cx="77724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ἀνήρ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ἀνδρός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ὁ</a:t>
            </a:r>
            <a:r>
              <a:rPr lang="en-US" dirty="0" smtClean="0">
                <a:cs typeface="Times New Roman" panose="02020603050405020304" pitchFamily="18" charset="0"/>
              </a:rPr>
              <a:t>              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3200" dirty="0" smtClean="0">
                <a:cs typeface="Times New Roman" panose="02020603050405020304" pitchFamily="18" charset="0"/>
              </a:rPr>
              <a:t>man, husband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βασιλεύς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ἐως</a:t>
            </a:r>
            <a:r>
              <a:rPr lang="en-US" dirty="0" smtClean="0">
                <a:cs typeface="Times New Roman" panose="02020603050405020304" pitchFamily="18" charset="0"/>
              </a:rPr>
              <a:t>, </a:t>
            </a:r>
            <a:r>
              <a:rPr lang="el-GR" dirty="0" smtClean="0">
                <a:cs typeface="Times New Roman" panose="02020603050405020304" pitchFamily="18" charset="0"/>
              </a:rPr>
              <a:t>ὁ </a:t>
            </a:r>
            <a:r>
              <a:rPr lang="en-US" dirty="0" smtClean="0">
                <a:cs typeface="Times New Roman" panose="02020603050405020304" pitchFamily="18" charset="0"/>
              </a:rPr>
              <a:t>            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3200" dirty="0" smtClean="0">
                <a:cs typeface="Times New Roman" panose="02020603050405020304" pitchFamily="18" charset="0"/>
              </a:rPr>
              <a:t>king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δύναμις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εως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ἡ </a:t>
            </a:r>
            <a:r>
              <a:rPr lang="en-US" dirty="0" smtClean="0">
                <a:cs typeface="Times New Roman" panose="02020603050405020304" pitchFamily="18" charset="0"/>
              </a:rPr>
              <a:t>            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3200" dirty="0" smtClean="0">
                <a:cs typeface="Times New Roman" panose="02020603050405020304" pitchFamily="18" charset="0"/>
              </a:rPr>
              <a:t>power, miracle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ὄνομα</a:t>
            </a:r>
            <a:r>
              <a:rPr lang="en-US" dirty="0" smtClean="0">
                <a:cs typeface="Times New Roman" panose="02020603050405020304" pitchFamily="18" charset="0"/>
              </a:rPr>
              <a:t>, -</a:t>
            </a:r>
            <a:r>
              <a:rPr lang="el-GR" dirty="0" smtClean="0">
                <a:cs typeface="Times New Roman" panose="02020603050405020304" pitchFamily="18" charset="0"/>
              </a:rPr>
              <a:t>ματος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τό</a:t>
            </a:r>
            <a:r>
              <a:rPr lang="en-US" dirty="0" smtClean="0">
                <a:cs typeface="Times New Roman" panose="02020603050405020304" pitchFamily="18" charset="0"/>
              </a:rPr>
              <a:t>            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3200" dirty="0" smtClean="0">
                <a:cs typeface="Times New Roman" panose="02020603050405020304" pitchFamily="18" charset="0"/>
              </a:rPr>
              <a:t>name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πᾶς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πᾶσα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πᾶν</a:t>
            </a:r>
            <a:r>
              <a:rPr lang="en-US" dirty="0" smtClean="0">
                <a:cs typeface="Times New Roman" panose="02020603050405020304" pitchFamily="18" charset="0"/>
              </a:rPr>
              <a:t>              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3200" dirty="0" smtClean="0">
                <a:cs typeface="Times New Roman" panose="02020603050405020304" pitchFamily="18" charset="0"/>
              </a:rPr>
              <a:t>each, every, all</a:t>
            </a:r>
          </a:p>
        </p:txBody>
      </p:sp>
    </p:spTree>
    <p:extLst>
      <p:ext uri="{BB962C8B-B14F-4D97-AF65-F5344CB8AC3E}">
        <p14:creationId xmlns:p14="http://schemas.microsoft.com/office/powerpoint/2010/main" val="1788842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 bldLvl="5" autoUpdateAnimBg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/>
              <a:t>Chapter 13  Vocabulary </a:t>
            </a:r>
            <a:r>
              <a:rPr lang="en-US" smtClean="0"/>
              <a:t> 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95400"/>
            <a:ext cx="77724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πατήρ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πατρός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ὁ </a:t>
            </a:r>
            <a:r>
              <a:rPr lang="en-US" dirty="0" smtClean="0">
                <a:cs typeface="Times New Roman" panose="02020603050405020304" pitchFamily="18" charset="0"/>
              </a:rPr>
              <a:t>        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3200" dirty="0" smtClean="0">
                <a:cs typeface="Times New Roman" panose="02020603050405020304" pitchFamily="18" charset="0"/>
              </a:rPr>
              <a:t>father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πιστις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πίστεως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ἡ</a:t>
            </a:r>
            <a:r>
              <a:rPr lang="en-US" dirty="0" smtClean="0">
                <a:cs typeface="Times New Roman" panose="02020603050405020304" pitchFamily="18" charset="0"/>
              </a:rPr>
              <a:t>     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3200" dirty="0" smtClean="0">
                <a:cs typeface="Times New Roman" panose="02020603050405020304" pitchFamily="18" charset="0"/>
              </a:rPr>
              <a:t>faith, belief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πνεῦμα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ατος</a:t>
            </a:r>
            <a:r>
              <a:rPr lang="en-US" dirty="0" smtClean="0">
                <a:cs typeface="Times New Roman" panose="02020603050405020304" pitchFamily="18" charset="0"/>
              </a:rPr>
              <a:t>, </a:t>
            </a:r>
            <a:r>
              <a:rPr lang="el-GR" dirty="0" smtClean="0">
                <a:cs typeface="Times New Roman" panose="02020603050405020304" pitchFamily="18" charset="0"/>
              </a:rPr>
              <a:t>τό </a:t>
            </a:r>
            <a:r>
              <a:rPr lang="en-US" dirty="0" smtClean="0">
                <a:cs typeface="Times New Roman" panose="02020603050405020304" pitchFamily="18" charset="0"/>
              </a:rPr>
              <a:t>        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3200" dirty="0" smtClean="0">
                <a:cs typeface="Times New Roman" panose="02020603050405020304" pitchFamily="18" charset="0"/>
              </a:rPr>
              <a:t>spirit, wind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σάρξ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σαρκός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ἡ </a:t>
            </a:r>
            <a:r>
              <a:rPr lang="en-US" dirty="0" smtClean="0">
                <a:cs typeface="Times New Roman" panose="02020603050405020304" pitchFamily="18" charset="0"/>
              </a:rPr>
              <a:t>         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3200" dirty="0" smtClean="0">
                <a:cs typeface="Times New Roman" panose="02020603050405020304" pitchFamily="18" charset="0"/>
              </a:rPr>
              <a:t>flesh, body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χάρις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ιτος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ἡ</a:t>
            </a:r>
            <a:r>
              <a:rPr lang="en-US" dirty="0" smtClean="0">
                <a:cs typeface="Times New Roman" panose="02020603050405020304" pitchFamily="18" charset="0"/>
              </a:rPr>
              <a:t>             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3200" dirty="0" smtClean="0">
                <a:cs typeface="Times New Roman" panose="02020603050405020304" pitchFamily="18" charset="0"/>
              </a:rPr>
              <a:t>grace, kindness</a:t>
            </a:r>
          </a:p>
        </p:txBody>
      </p:sp>
    </p:spTree>
    <p:extLst>
      <p:ext uri="{BB962C8B-B14F-4D97-AF65-F5344CB8AC3E}">
        <p14:creationId xmlns:p14="http://schemas.microsoft.com/office/powerpoint/2010/main" val="4046742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 bldLvl="5" autoUpdateAnimBg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Chapter 12 Vocabulary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ἀποθνῄσκω</a:t>
            </a:r>
            <a:r>
              <a:rPr lang="en-US" dirty="0" smtClean="0">
                <a:cs typeface="Times New Roman" panose="02020603050405020304" pitchFamily="18" charset="0"/>
              </a:rPr>
              <a:t>      	</a:t>
            </a:r>
          </a:p>
          <a:p>
            <a:pPr lvl="1"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I die </a:t>
            </a:r>
          </a:p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ἐκεῖ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</a:p>
          <a:p>
            <a:pPr lvl="1"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 there </a:t>
            </a:r>
          </a:p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ἕως</a:t>
            </a:r>
            <a:endParaRPr lang="en-US" dirty="0" smtClean="0">
              <a:cs typeface="Times New Roman" panose="02020603050405020304" pitchFamily="18" charset="0"/>
            </a:endParaRPr>
          </a:p>
          <a:p>
            <a:pPr lvl="1"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until </a:t>
            </a:r>
          </a:p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ἰδού 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</a:p>
          <a:p>
            <a:pPr lvl="1"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behold </a:t>
            </a:r>
          </a:p>
        </p:txBody>
      </p:sp>
    </p:spTree>
    <p:extLst>
      <p:ext uri="{BB962C8B-B14F-4D97-AF65-F5344CB8AC3E}">
        <p14:creationId xmlns:p14="http://schemas.microsoft.com/office/powerpoint/2010/main" val="707435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Chapter 12 Vocabulary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ἵνα </a:t>
            </a:r>
            <a:r>
              <a:rPr lang="en-US" dirty="0" smtClean="0">
                <a:cs typeface="Times New Roman" panose="02020603050405020304" pitchFamily="18" charset="0"/>
              </a:rPr>
              <a:t>                         </a:t>
            </a:r>
            <a:r>
              <a:rPr lang="en-US" dirty="0">
                <a:cs typeface="Times New Roman" panose="02020603050405020304" pitchFamily="18" charset="0"/>
              </a:rPr>
              <a:t>	</a:t>
            </a:r>
            <a:endParaRPr lang="en-US" dirty="0" smtClean="0"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dirty="0">
                <a:cs typeface="Times New Roman" panose="02020603050405020304" pitchFamily="18" charset="0"/>
              </a:rPr>
              <a:t> </a:t>
            </a:r>
            <a:r>
              <a:rPr lang="en-US" dirty="0" smtClean="0">
                <a:cs typeface="Times New Roman" panose="02020603050405020304" pitchFamily="18" charset="0"/>
              </a:rPr>
              <a:t>	in </a:t>
            </a:r>
            <a:r>
              <a:rPr lang="en-US" dirty="0">
                <a:cs typeface="Times New Roman" panose="02020603050405020304" pitchFamily="18" charset="0"/>
              </a:rPr>
              <a:t>order that, that </a:t>
            </a:r>
            <a:endParaRPr lang="en-US" dirty="0" smtClean="0"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Ἰωάννης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ου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ὁ</a:t>
            </a:r>
            <a:r>
              <a:rPr lang="en-US" dirty="0" smtClean="0">
                <a:cs typeface="Times New Roman" panose="02020603050405020304" pitchFamily="18" charset="0"/>
              </a:rPr>
              <a:t>   </a:t>
            </a:r>
          </a:p>
          <a:p>
            <a:pPr lvl="1"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John </a:t>
            </a:r>
          </a:p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μέν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</a:p>
          <a:p>
            <a:pPr lvl="1"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on the one hand, indeed </a:t>
            </a:r>
          </a:p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ὅλος</a:t>
            </a:r>
            <a:r>
              <a:rPr lang="en-US" dirty="0" smtClean="0">
                <a:cs typeface="Times New Roman" panose="02020603050405020304" pitchFamily="18" charset="0"/>
              </a:rPr>
              <a:t>, -</a:t>
            </a:r>
            <a:r>
              <a:rPr lang="el-GR" dirty="0" smtClean="0">
                <a:cs typeface="Times New Roman" panose="02020603050405020304" pitchFamily="18" charset="0"/>
              </a:rPr>
              <a:t>η</a:t>
            </a:r>
            <a:r>
              <a:rPr lang="en-US" dirty="0" smtClean="0">
                <a:cs typeface="Times New Roman" panose="02020603050405020304" pitchFamily="18" charset="0"/>
              </a:rPr>
              <a:t>, -</a:t>
            </a:r>
            <a:r>
              <a:rPr lang="el-GR" dirty="0" smtClean="0">
                <a:cs typeface="Times New Roman" panose="02020603050405020304" pitchFamily="18" charset="0"/>
              </a:rPr>
              <a:t>ον</a:t>
            </a:r>
            <a:endParaRPr lang="en-US" dirty="0" smtClean="0">
              <a:cs typeface="Times New Roman" panose="02020603050405020304" pitchFamily="18" charset="0"/>
            </a:endParaRPr>
          </a:p>
          <a:p>
            <a:pPr lvl="1"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whole, entire </a:t>
            </a:r>
          </a:p>
        </p:txBody>
      </p:sp>
    </p:spTree>
    <p:extLst>
      <p:ext uri="{BB962C8B-B14F-4D97-AF65-F5344CB8AC3E}">
        <p14:creationId xmlns:p14="http://schemas.microsoft.com/office/powerpoint/2010/main" val="1389779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Chapter 12 Vocabulary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ὅτε</a:t>
            </a:r>
            <a:r>
              <a:rPr lang="en-US" dirty="0" smtClean="0">
                <a:cs typeface="Times New Roman" panose="02020603050405020304" pitchFamily="18" charset="0"/>
              </a:rPr>
              <a:t>              </a:t>
            </a:r>
          </a:p>
          <a:p>
            <a:pPr lvl="1"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when </a:t>
            </a:r>
            <a:endParaRPr lang="en-US" dirty="0"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σύν</a:t>
            </a:r>
            <a:endParaRPr lang="en-US" dirty="0" smtClean="0">
              <a:cs typeface="Times New Roman" panose="02020603050405020304" pitchFamily="18" charset="0"/>
            </a:endParaRPr>
          </a:p>
          <a:p>
            <a:pPr lvl="1"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with </a:t>
            </a:r>
            <a:endParaRPr lang="en-US" dirty="0"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5698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Chapter 11 Vocabulary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8153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ἀπέρχομαι</a:t>
            </a:r>
            <a:r>
              <a:rPr lang="en-US" dirty="0" smtClean="0">
                <a:cs typeface="Times New Roman" panose="02020603050405020304" pitchFamily="18" charset="0"/>
              </a:rPr>
              <a:t>              	</a:t>
            </a:r>
          </a:p>
          <a:p>
            <a:pPr lvl="1"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 I go away, leave </a:t>
            </a:r>
          </a:p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ἐκεῖνος</a:t>
            </a:r>
            <a:r>
              <a:rPr lang="en-US" dirty="0" smtClean="0">
                <a:cs typeface="Times New Roman" panose="02020603050405020304" pitchFamily="18" charset="0"/>
              </a:rPr>
              <a:t>                     	</a:t>
            </a:r>
          </a:p>
          <a:p>
            <a:pPr lvl="1"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that </a:t>
            </a:r>
          </a:p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Ἰουδαῖος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α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ον</a:t>
            </a:r>
            <a:r>
              <a:rPr lang="en-US" dirty="0" smtClean="0">
                <a:cs typeface="Times New Roman" panose="02020603050405020304" pitchFamily="18" charset="0"/>
              </a:rPr>
              <a:t>   	</a:t>
            </a:r>
          </a:p>
          <a:p>
            <a:pPr lvl="1"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Jewish </a:t>
            </a:r>
          </a:p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καθώς</a:t>
            </a:r>
            <a:r>
              <a:rPr lang="en-US" dirty="0" smtClean="0">
                <a:cs typeface="Times New Roman" panose="02020603050405020304" pitchFamily="18" charset="0"/>
              </a:rPr>
              <a:t>                       	</a:t>
            </a:r>
          </a:p>
          <a:p>
            <a:pPr lvl="1"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as, just as 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26099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Chapter 11 Vocabulary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ὅς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ἥ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ὅ</a:t>
            </a:r>
            <a:r>
              <a:rPr lang="en-US" dirty="0" smtClean="0">
                <a:cs typeface="Times New Roman" panose="02020603050405020304" pitchFamily="18" charset="0"/>
              </a:rPr>
              <a:t>                    	</a:t>
            </a:r>
          </a:p>
          <a:p>
            <a:pPr lvl="1"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who, which </a:t>
            </a:r>
          </a:p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ὅταν </a:t>
            </a:r>
            <a:r>
              <a:rPr lang="en-US" dirty="0" smtClean="0">
                <a:cs typeface="Times New Roman" panose="02020603050405020304" pitchFamily="18" charset="0"/>
              </a:rPr>
              <a:t>                         	</a:t>
            </a:r>
          </a:p>
          <a:p>
            <a:pPr lvl="1"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when </a:t>
            </a:r>
          </a:p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πάλιν  </a:t>
            </a:r>
            <a:r>
              <a:rPr lang="en-US" dirty="0" smtClean="0">
                <a:cs typeface="Times New Roman" panose="02020603050405020304" pitchFamily="18" charset="0"/>
              </a:rPr>
              <a:t>                          	</a:t>
            </a:r>
          </a:p>
          <a:p>
            <a:pPr lvl="1"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again </a:t>
            </a:r>
          </a:p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οὗτος</a:t>
            </a:r>
            <a:r>
              <a:rPr lang="en-US" dirty="0" smtClean="0">
                <a:cs typeface="Times New Roman" panose="02020603050405020304" pitchFamily="18" charset="0"/>
              </a:rPr>
              <a:t>, </a:t>
            </a:r>
            <a:r>
              <a:rPr lang="el-GR" dirty="0" smtClean="0">
                <a:cs typeface="Times New Roman" panose="02020603050405020304" pitchFamily="18" charset="0"/>
              </a:rPr>
              <a:t>αὗτη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τοῦτο</a:t>
            </a:r>
            <a:r>
              <a:rPr lang="en-US" dirty="0" smtClean="0">
                <a:cs typeface="Times New Roman" panose="02020603050405020304" pitchFamily="18" charset="0"/>
              </a:rPr>
              <a:t>  	</a:t>
            </a:r>
          </a:p>
          <a:p>
            <a:pPr lvl="1"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this </a:t>
            </a:r>
          </a:p>
        </p:txBody>
      </p:sp>
    </p:spTree>
    <p:extLst>
      <p:ext uri="{BB962C8B-B14F-4D97-AF65-F5344CB8AC3E}">
        <p14:creationId xmlns:p14="http://schemas.microsoft.com/office/powerpoint/2010/main" val="915257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Chapter 11 Vocabulary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Πέτρος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ου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ὁ</a:t>
            </a:r>
            <a:r>
              <a:rPr lang="en-US" dirty="0" smtClean="0">
                <a:cs typeface="Times New Roman" panose="02020603050405020304" pitchFamily="18" charset="0"/>
              </a:rPr>
              <a:t>          	</a:t>
            </a:r>
          </a:p>
          <a:p>
            <a:pPr lvl="1"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Peter </a:t>
            </a:r>
          </a:p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ὑπέρ </a:t>
            </a:r>
            <a:r>
              <a:rPr lang="en-US" dirty="0" smtClean="0">
                <a:cs typeface="Times New Roman" panose="02020603050405020304" pitchFamily="18" charset="0"/>
              </a:rPr>
              <a:t>                            	  </a:t>
            </a:r>
          </a:p>
          <a:p>
            <a:pPr lvl="1"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for, about (gen.) </a:t>
            </a:r>
          </a:p>
          <a:p>
            <a:pPr lvl="1"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above, beyond (acc.)</a:t>
            </a:r>
          </a:p>
        </p:txBody>
      </p:sp>
    </p:spTree>
    <p:extLst>
      <p:ext uri="{BB962C8B-B14F-4D97-AF65-F5344CB8AC3E}">
        <p14:creationId xmlns:p14="http://schemas.microsoft.com/office/powerpoint/2010/main" val="1749670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Chapter 11 Vocabulary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ὑπέρ </a:t>
            </a:r>
            <a:r>
              <a:rPr lang="en-US" dirty="0" smtClean="0">
                <a:cs typeface="Times New Roman" panose="02020603050405020304" pitchFamily="18" charset="0"/>
              </a:rPr>
              <a:t>                            	  </a:t>
            </a:r>
          </a:p>
          <a:p>
            <a:pPr lvl="1"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for, about (gen.) </a:t>
            </a:r>
          </a:p>
          <a:p>
            <a:pPr lvl="1" eaLnBrk="1" hangingPunct="1">
              <a:defRPr/>
            </a:pPr>
            <a:r>
              <a:rPr lang="en-US" dirty="0" smtClean="0">
                <a:cs typeface="Times New Roman" panose="02020603050405020304" pitchFamily="18" charset="0"/>
              </a:rPr>
              <a:t>above, beyond (acc.)</a:t>
            </a:r>
          </a:p>
        </p:txBody>
      </p:sp>
    </p:spTree>
    <p:extLst>
      <p:ext uri="{BB962C8B-B14F-4D97-AF65-F5344CB8AC3E}">
        <p14:creationId xmlns:p14="http://schemas.microsoft.com/office/powerpoint/2010/main" val="491987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life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ζωή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ῆς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ἡ </a:t>
            </a:r>
            <a:r>
              <a:rPr lang="en-US" dirty="0" smtClean="0">
                <a:cs typeface="Times New Roman" panose="02020603050405020304" pitchFamily="18" charset="0"/>
              </a:rPr>
              <a:t>  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 death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θάνατος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ου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ὁ </a:t>
            </a:r>
            <a:r>
              <a:rPr lang="en-US" dirty="0" smtClean="0">
                <a:cs typeface="Times New Roman" panose="02020603050405020304" pitchFamily="18" charset="0"/>
              </a:rPr>
              <a:t>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 I judge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κρίνω</a:t>
            </a:r>
            <a:r>
              <a:rPr lang="el-GR" sz="2400" b="1" dirty="0" smtClean="0">
                <a:cs typeface="Times New Roman" panose="02020603050405020304" pitchFamily="18" charset="0"/>
              </a:rPr>
              <a:t>   </a:t>
            </a:r>
            <a:r>
              <a:rPr lang="en-US" sz="2400" b="1" dirty="0" smtClean="0">
                <a:cs typeface="Times New Roman" panose="02020603050405020304" pitchFamily="18" charset="0"/>
              </a:rPr>
              <a:t>           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 I remain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μένω  </a:t>
            </a:r>
            <a:r>
              <a:rPr lang="en-US" sz="2400" b="1" dirty="0" smtClean="0">
                <a:cs typeface="Times New Roman" panose="02020603050405020304" pitchFamily="18" charset="0"/>
              </a:rPr>
              <a:t>             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 only, alone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μόνος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η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ον </a:t>
            </a:r>
            <a:r>
              <a:rPr lang="en-US" dirty="0" smtClean="0">
                <a:cs typeface="Times New Roman" panose="02020603050405020304" pitchFamily="18" charset="0"/>
              </a:rPr>
              <a:t>         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sz="2000" b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</p:txBody>
      </p:sp>
      <p:sp>
        <p:nvSpPr>
          <p:cNvPr id="28676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Vocabulary</a:t>
            </a:r>
            <a:r>
              <a:rPr lang="el-GR" dirty="0"/>
              <a:t> </a:t>
            </a:r>
            <a:r>
              <a:rPr lang="en-US" dirty="0"/>
              <a:t>Ch. </a:t>
            </a:r>
            <a:r>
              <a:rPr lang="en-US" dirty="0" smtClean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035520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96925"/>
            <a:ext cx="7772400" cy="76835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 dirty="0" smtClean="0">
                <a:cs typeface="Times New Roman" panose="02020603050405020304" pitchFamily="18" charset="0"/>
              </a:rPr>
              <a:t>PAI Verb Chant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n-US" sz="3600" smtClean="0">
                <a:cs typeface="Times New Roman" pitchFamily="18" charset="0"/>
              </a:rPr>
              <a:t>λύω</a:t>
            </a:r>
            <a:r>
              <a:rPr lang="en-US" altLang="en-US" sz="3600" smtClean="0">
                <a:cs typeface="Times New Roman" pitchFamily="18" charset="0"/>
              </a:rPr>
              <a:t>			</a:t>
            </a:r>
            <a:r>
              <a:rPr lang="el-GR" altLang="en-US" sz="3600" smtClean="0">
                <a:cs typeface="Times New Roman" pitchFamily="18" charset="0"/>
              </a:rPr>
              <a:t>λύομεν</a:t>
            </a:r>
            <a:r>
              <a:rPr lang="en-US" altLang="en-US" sz="3600" smtClean="0">
                <a:cs typeface="Times New Roman" pitchFamily="18" charset="0"/>
              </a:rPr>
              <a:t> </a:t>
            </a:r>
          </a:p>
          <a:p>
            <a:pPr eaLnBrk="1" hangingPunct="1">
              <a:defRPr/>
            </a:pPr>
            <a:r>
              <a:rPr lang="el-GR" altLang="en-US" sz="3600" smtClean="0">
                <a:cs typeface="Times New Roman" pitchFamily="18" charset="0"/>
              </a:rPr>
              <a:t>λύεις</a:t>
            </a:r>
            <a:r>
              <a:rPr lang="en-US" altLang="en-US" sz="3600" smtClean="0">
                <a:cs typeface="Times New Roman" pitchFamily="18" charset="0"/>
              </a:rPr>
              <a:t>			</a:t>
            </a:r>
            <a:r>
              <a:rPr lang="el-GR" altLang="en-US" sz="3600" smtClean="0">
                <a:cs typeface="Times New Roman" pitchFamily="18" charset="0"/>
              </a:rPr>
              <a:t>λύετε</a:t>
            </a:r>
            <a:endParaRPr lang="en-US" altLang="en-US" sz="3600" smtClean="0"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l-GR" altLang="en-US" sz="3600" smtClean="0">
                <a:cs typeface="Times New Roman" pitchFamily="18" charset="0"/>
              </a:rPr>
              <a:t>λύει</a:t>
            </a:r>
            <a:r>
              <a:rPr lang="en-US" altLang="en-US" sz="3600" smtClean="0">
                <a:cs typeface="Times New Roman" pitchFamily="18" charset="0"/>
              </a:rPr>
              <a:t>			</a:t>
            </a:r>
            <a:r>
              <a:rPr lang="el-GR" altLang="en-US" sz="3600" smtClean="0">
                <a:cs typeface="Times New Roman" pitchFamily="18" charset="0"/>
              </a:rPr>
              <a:t>λύουσι(ν) </a:t>
            </a:r>
            <a:endParaRPr lang="en-US" altLang="en-US" sz="360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424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now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νῦν 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cs typeface="Times New Roman" panose="02020603050405020304" pitchFamily="18" charset="0"/>
              </a:rPr>
              <a:t>         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and not,  nor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οὐδέ</a:t>
            </a:r>
            <a:r>
              <a:rPr lang="el-GR" sz="2400" b="1" dirty="0" smtClean="0">
                <a:cs typeface="Times New Roman" panose="02020603050405020304" pitchFamily="18" charset="0"/>
              </a:rPr>
              <a:t>  </a:t>
            </a:r>
            <a:r>
              <a:rPr lang="en-US" sz="2400" b="1" dirty="0" smtClean="0">
                <a:cs typeface="Times New Roman" panose="02020603050405020304" pitchFamily="18" charset="0"/>
              </a:rPr>
              <a:t>        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Paul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Παῦλος</a:t>
            </a:r>
            <a:r>
              <a:rPr lang="en-US" sz="2400" b="1" dirty="0" smtClean="0">
                <a:cs typeface="Times New Roman" panose="02020603050405020304" pitchFamily="18" charset="0"/>
              </a:rPr>
              <a:t>  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I save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σῴζω</a:t>
            </a:r>
            <a:r>
              <a:rPr lang="en-US" sz="2400" b="1" dirty="0" smtClean="0">
                <a:cs typeface="Times New Roman" panose="02020603050405020304" pitchFamily="18" charset="0"/>
              </a:rPr>
              <a:t>      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then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τότε</a:t>
            </a:r>
            <a:r>
              <a:rPr lang="el-GR" sz="2400" b="1" dirty="0" smtClean="0">
                <a:cs typeface="Times New Roman" panose="02020603050405020304" pitchFamily="18" charset="0"/>
              </a:rPr>
              <a:t>  </a:t>
            </a:r>
            <a:r>
              <a:rPr lang="en-US" sz="2400" b="1" dirty="0" smtClean="0">
                <a:cs typeface="Times New Roman" panose="02020603050405020304" pitchFamily="18" charset="0"/>
              </a:rPr>
              <a:t>       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</p:txBody>
      </p:sp>
      <p:sp>
        <p:nvSpPr>
          <p:cNvPr id="29700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Vocabulary</a:t>
            </a:r>
            <a:r>
              <a:rPr lang="el-GR" dirty="0"/>
              <a:t> </a:t>
            </a:r>
            <a:r>
              <a:rPr lang="en-US" dirty="0"/>
              <a:t>Ch. </a:t>
            </a:r>
            <a:r>
              <a:rPr lang="en-US" dirty="0" smtClean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562436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latin typeface="Greekth" pitchFamily="18" charset="0"/>
              </a:rPr>
              <a:t> </a:t>
            </a:r>
            <a:r>
              <a:rPr lang="en-US" sz="2800" b="1" dirty="0" smtClean="0">
                <a:cs typeface="Times New Roman" panose="02020603050405020304" pitchFamily="18" charset="0"/>
              </a:rPr>
              <a:t>I answer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ἀποκρίνομαι</a:t>
            </a:r>
            <a:r>
              <a:rPr lang="en-US" b="1" dirty="0" smtClean="0"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cs typeface="Times New Roman" panose="02020603050405020304" pitchFamily="18" charset="0"/>
              </a:rPr>
              <a:t>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I send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ἀποστέλλω</a:t>
            </a:r>
            <a:r>
              <a:rPr lang="en-US" sz="2400" b="1" dirty="0" smtClean="0">
                <a:cs typeface="Times New Roman" panose="02020603050405020304" pitchFamily="18" charset="0"/>
              </a:rPr>
              <a:t>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I throw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l-GR" dirty="0" smtClean="0">
                <a:cs typeface="Times New Roman" panose="02020603050405020304" pitchFamily="18" charset="0"/>
              </a:rPr>
              <a:t>βάλλω </a:t>
            </a:r>
            <a:r>
              <a:rPr lang="en-US" dirty="0" smtClean="0">
                <a:cs typeface="Times New Roman" panose="02020603050405020304" pitchFamily="18" charset="0"/>
              </a:rPr>
              <a:t>        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I become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b="1" dirty="0" smtClean="0">
                <a:cs typeface="Times New Roman" panose="02020603050405020304" pitchFamily="18" charset="0"/>
              </a:rPr>
              <a:t> </a:t>
            </a:r>
            <a:r>
              <a:rPr lang="el-GR" dirty="0" smtClean="0">
                <a:cs typeface="Times New Roman" panose="02020603050405020304" pitchFamily="18" charset="0"/>
              </a:rPr>
              <a:t>γίνομαι</a:t>
            </a:r>
            <a:r>
              <a:rPr lang="el-GR" sz="2400" b="1" dirty="0" smtClean="0"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cs typeface="Times New Roman" panose="02020603050405020304" pitchFamily="18" charset="0"/>
              </a:rPr>
              <a:t>       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I come in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εἰσέρχομαι</a:t>
            </a:r>
            <a:r>
              <a:rPr lang="el-GR" sz="2400" b="1" dirty="0" smtClean="0"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cs typeface="Times New Roman" panose="02020603050405020304" pitchFamily="18" charset="0"/>
              </a:rPr>
              <a:t>            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</p:txBody>
      </p:sp>
      <p:sp>
        <p:nvSpPr>
          <p:cNvPr id="26628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Vocabulary</a:t>
            </a:r>
            <a:r>
              <a:rPr lang="el-GR" dirty="0"/>
              <a:t> </a:t>
            </a:r>
            <a:r>
              <a:rPr lang="en-US" dirty="0"/>
              <a:t>Ch. </a:t>
            </a:r>
            <a:r>
              <a:rPr lang="en-US" dirty="0" smtClean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353832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 I go out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ἐξέρχομαι</a:t>
            </a:r>
            <a:r>
              <a:rPr lang="el-GR" sz="2400" b="1" dirty="0" smtClean="0"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cs typeface="Times New Roman" panose="02020603050405020304" pitchFamily="18" charset="0"/>
              </a:rPr>
              <a:t>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I come/go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b="1" dirty="0" smtClean="0">
                <a:cs typeface="Times New Roman" panose="02020603050405020304" pitchFamily="18" charset="0"/>
              </a:rPr>
              <a:t> </a:t>
            </a:r>
            <a:r>
              <a:rPr lang="el-GR" dirty="0" smtClean="0">
                <a:cs typeface="Times New Roman" panose="02020603050405020304" pitchFamily="18" charset="0"/>
              </a:rPr>
              <a:t>ἔρχομαι</a:t>
            </a:r>
            <a:r>
              <a:rPr lang="el-GR" sz="2400" b="1" dirty="0" smtClean="0"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cs typeface="Times New Roman" panose="02020603050405020304" pitchFamily="18" charset="0"/>
              </a:rPr>
              <a:t>  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I wish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b="1" dirty="0" smtClean="0">
                <a:cs typeface="Times New Roman" panose="02020603050405020304" pitchFamily="18" charset="0"/>
              </a:rPr>
              <a:t> </a:t>
            </a:r>
            <a:r>
              <a:rPr lang="el-GR" dirty="0" smtClean="0">
                <a:cs typeface="Times New Roman" panose="02020603050405020304" pitchFamily="18" charset="0"/>
              </a:rPr>
              <a:t>θέλω </a:t>
            </a:r>
            <a:r>
              <a:rPr lang="en-US" sz="2400" b="1" dirty="0" smtClean="0">
                <a:cs typeface="Times New Roman" panose="02020603050405020304" pitchFamily="18" charset="0"/>
              </a:rPr>
              <a:t>        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thus, so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b="1" dirty="0" smtClean="0">
                <a:cs typeface="Times New Roman" panose="02020603050405020304" pitchFamily="18" charset="0"/>
              </a:rPr>
              <a:t> </a:t>
            </a:r>
            <a:r>
              <a:rPr lang="el-GR" dirty="0" smtClean="0">
                <a:cs typeface="Times New Roman" panose="02020603050405020304" pitchFamily="18" charset="0"/>
              </a:rPr>
              <a:t>οὕτως</a:t>
            </a:r>
            <a:r>
              <a:rPr lang="el-GR" sz="2400" b="1" dirty="0" smtClean="0"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cs typeface="Times New Roman" panose="02020603050405020304" pitchFamily="18" charset="0"/>
              </a:rPr>
              <a:t>      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I go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b="1" dirty="0" smtClean="0">
                <a:cs typeface="Times New Roman" panose="02020603050405020304" pitchFamily="18" charset="0"/>
              </a:rPr>
              <a:t> </a:t>
            </a:r>
            <a:r>
              <a:rPr lang="el-GR" dirty="0" smtClean="0">
                <a:cs typeface="Times New Roman" panose="02020603050405020304" pitchFamily="18" charset="0"/>
              </a:rPr>
              <a:t>πορεύομαι</a:t>
            </a:r>
            <a:r>
              <a:rPr lang="el-GR" sz="2400" b="1" dirty="0" smtClean="0"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cs typeface="Times New Roman" panose="02020603050405020304" pitchFamily="18" charset="0"/>
              </a:rPr>
              <a:t>        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sz="2000" b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</p:txBody>
      </p:sp>
      <p:sp>
        <p:nvSpPr>
          <p:cNvPr id="27652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Vocabulary</a:t>
            </a:r>
            <a:r>
              <a:rPr lang="el-GR" dirty="0"/>
              <a:t> </a:t>
            </a:r>
            <a:r>
              <a:rPr lang="en-US" dirty="0"/>
              <a:t>Ch. </a:t>
            </a:r>
            <a:r>
              <a:rPr lang="en-US" dirty="0" smtClean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684206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he/she/it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αὐτός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-ή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ό</a:t>
            </a:r>
            <a:r>
              <a:rPr lang="en-US" dirty="0" smtClean="0">
                <a:cs typeface="Times New Roman" panose="02020603050405020304" pitchFamily="18" charset="0"/>
              </a:rPr>
              <a:t>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land, earth, region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γῆ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ῆς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ἡ</a:t>
            </a:r>
            <a:r>
              <a:rPr lang="en-US" dirty="0" smtClean="0">
                <a:cs typeface="Times New Roman" panose="02020603050405020304" pitchFamily="18" charset="0"/>
              </a:rPr>
              <a:t>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I, we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ἐγώ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ἡμεῖς</a:t>
            </a:r>
            <a:r>
              <a:rPr lang="en-US" dirty="0" smtClean="0">
                <a:cs typeface="Times New Roman" panose="02020603050405020304" pitchFamily="18" charset="0"/>
              </a:rPr>
              <a:t>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day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ἡμέρα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ας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ἡ </a:t>
            </a:r>
            <a:r>
              <a:rPr lang="en-US" dirty="0" smtClean="0">
                <a:cs typeface="Times New Roman" panose="02020603050405020304" pitchFamily="18" charset="0"/>
              </a:rPr>
              <a:t>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 smtClean="0">
                <a:cs typeface="Times New Roman" panose="02020603050405020304" pitchFamily="18" charset="0"/>
              </a:rPr>
              <a:t>that, so that</a:t>
            </a:r>
            <a:endParaRPr lang="en-US" sz="2800" b="1" dirty="0" smtClean="0"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ὅτι </a:t>
            </a:r>
            <a:r>
              <a:rPr lang="en-US" b="1" dirty="0" smtClean="0">
                <a:cs typeface="Times New Roman" panose="02020603050405020304" pitchFamily="18" charset="0"/>
              </a:rPr>
              <a:t>                  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b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</p:txBody>
      </p:sp>
      <p:sp>
        <p:nvSpPr>
          <p:cNvPr id="2355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685800" y="796925"/>
            <a:ext cx="7772400" cy="7683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Vocabulary</a:t>
            </a:r>
            <a:r>
              <a:rPr lang="el-GR" dirty="0" smtClean="0"/>
              <a:t> </a:t>
            </a:r>
            <a:r>
              <a:rPr lang="en-US" dirty="0" smtClean="0"/>
              <a:t>Ch. 8</a:t>
            </a:r>
          </a:p>
        </p:txBody>
      </p:sp>
    </p:spTree>
    <p:extLst>
      <p:ext uri="{BB962C8B-B14F-4D97-AF65-F5344CB8AC3E}">
        <p14:creationId xmlns:p14="http://schemas.microsoft.com/office/powerpoint/2010/main" val="352772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smtClean="0">
                <a:cs typeface="Times New Roman" panose="02020603050405020304" pitchFamily="18" charset="0"/>
              </a:rPr>
              <a:t>so, then, therefore</a:t>
            </a:r>
            <a:r>
              <a:rPr lang="en-US" sz="2400" dirty="0" smtClean="0">
                <a:cs typeface="Times New Roman" panose="02020603050405020304" pitchFamily="18" charset="0"/>
              </a:rPr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cs typeface="Times New Roman" panose="02020603050405020304" pitchFamily="18" charset="0"/>
              </a:rPr>
              <a:t>οὖν </a:t>
            </a:r>
            <a:r>
              <a:rPr lang="en-US" dirty="0" smtClean="0">
                <a:cs typeface="Times New Roman" panose="02020603050405020304" pitchFamily="18" charset="0"/>
              </a:rPr>
              <a:t>      </a:t>
            </a:r>
            <a:r>
              <a:rPr lang="en-US" sz="2000" dirty="0" smtClean="0">
                <a:cs typeface="Times New Roman" panose="02020603050405020304" pitchFamily="18" charset="0"/>
              </a:rPr>
              <a:t>       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crowd</a:t>
            </a:r>
            <a:endParaRPr lang="en-US" sz="2400" b="1" dirty="0" smtClean="0"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sz="2400" dirty="0" smtClean="0">
                <a:cs typeface="Times New Roman" panose="02020603050405020304" pitchFamily="18" charset="0"/>
              </a:rPr>
              <a:t>ὄχλος</a:t>
            </a:r>
            <a:r>
              <a:rPr lang="en-US" sz="2400" dirty="0" smtClean="0">
                <a:cs typeface="Times New Roman" panose="02020603050405020304" pitchFamily="18" charset="0"/>
              </a:rPr>
              <a:t>,  -</a:t>
            </a:r>
            <a:r>
              <a:rPr lang="el-GR" sz="2400" dirty="0" smtClean="0">
                <a:cs typeface="Times New Roman" panose="02020603050405020304" pitchFamily="18" charset="0"/>
              </a:rPr>
              <a:t>ου</a:t>
            </a:r>
            <a:r>
              <a:rPr lang="en-US" sz="2400" dirty="0" smtClean="0">
                <a:cs typeface="Times New Roman" panose="02020603050405020304" pitchFamily="18" charset="0"/>
              </a:rPr>
              <a:t>, </a:t>
            </a:r>
            <a:r>
              <a:rPr lang="el-GR" sz="2400" dirty="0" smtClean="0">
                <a:cs typeface="Times New Roman" panose="02020603050405020304" pitchFamily="18" charset="0"/>
              </a:rPr>
              <a:t>ὁ </a:t>
            </a:r>
            <a:r>
              <a:rPr lang="en-US" sz="2400" dirty="0" smtClean="0">
                <a:cs typeface="Times New Roman" panose="02020603050405020304" pitchFamily="18" charset="0"/>
              </a:rPr>
              <a:t>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from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sz="2400" dirty="0" smtClean="0">
                <a:cs typeface="Times New Roman" panose="02020603050405020304" pitchFamily="18" charset="0"/>
              </a:rPr>
              <a:t>παρά</a:t>
            </a:r>
            <a:r>
              <a:rPr lang="en-US" sz="2400" b="1" dirty="0" smtClean="0">
                <a:cs typeface="Times New Roman" panose="02020603050405020304" pitchFamily="18" charset="0"/>
              </a:rPr>
              <a:t>   (with Gen.)        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 beside, with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sz="2400" dirty="0" smtClean="0">
                <a:cs typeface="Times New Roman" panose="02020603050405020304" pitchFamily="18" charset="0"/>
              </a:rPr>
              <a:t>παρά</a:t>
            </a:r>
            <a:r>
              <a:rPr lang="en-US" sz="2400" b="1" dirty="0" smtClean="0">
                <a:cs typeface="Times New Roman" panose="02020603050405020304" pitchFamily="18" charset="0"/>
              </a:rPr>
              <a:t>   (with Dat.)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alongside, beside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sz="2400" dirty="0" smtClean="0">
                <a:cs typeface="Times New Roman" panose="02020603050405020304" pitchFamily="18" charset="0"/>
              </a:rPr>
              <a:t>παρά</a:t>
            </a:r>
            <a:r>
              <a:rPr lang="el-GR" sz="2400" b="1" dirty="0" smtClean="0"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cs typeface="Times New Roman" panose="02020603050405020304" pitchFamily="18" charset="0"/>
              </a:rPr>
              <a:t>   (with Acc.)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sz="2000" b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</p:txBody>
      </p:sp>
      <p:sp>
        <p:nvSpPr>
          <p:cNvPr id="24580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685800" y="796925"/>
            <a:ext cx="7772400" cy="7683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Vocabulary</a:t>
            </a:r>
            <a:r>
              <a:rPr lang="el-GR" dirty="0"/>
              <a:t> </a:t>
            </a:r>
            <a:r>
              <a:rPr lang="en-US" dirty="0"/>
              <a:t>Ch. 8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16078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cs typeface="Times New Roman" panose="02020603050405020304" pitchFamily="18" charset="0"/>
              </a:rPr>
              <a:t>you / you (</a:t>
            </a:r>
            <a:r>
              <a:rPr lang="en-US" b="1" dirty="0" err="1" smtClean="0">
                <a:cs typeface="Times New Roman" panose="02020603050405020304" pitchFamily="18" charset="0"/>
              </a:rPr>
              <a:t>pl</a:t>
            </a:r>
            <a:r>
              <a:rPr lang="en-US" b="1" dirty="0" smtClean="0">
                <a:cs typeface="Times New Roman" panose="02020603050405020304" pitchFamily="18" charset="0"/>
              </a:rPr>
              <a:t>)</a:t>
            </a:r>
          </a:p>
          <a:p>
            <a:pPr lvl="1"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σύ</a:t>
            </a:r>
            <a:r>
              <a:rPr lang="en-US" b="1" dirty="0" smtClean="0">
                <a:cs typeface="Times New Roman" panose="02020603050405020304" pitchFamily="18" charset="0"/>
              </a:rPr>
              <a:t>  /  </a:t>
            </a:r>
            <a:r>
              <a:rPr lang="el-GR" b="1" dirty="0" smtClean="0">
                <a:cs typeface="Times New Roman" panose="02020603050405020304" pitchFamily="18" charset="0"/>
              </a:rPr>
              <a:t>ὑμεῖς</a:t>
            </a:r>
            <a:r>
              <a:rPr lang="en-US" b="1" dirty="0" smtClean="0">
                <a:cs typeface="Times New Roman" panose="02020603050405020304" pitchFamily="18" charset="0"/>
              </a:rPr>
              <a:t>     </a:t>
            </a:r>
          </a:p>
          <a:p>
            <a:pPr eaLnBrk="1" hangingPunct="1">
              <a:defRPr/>
            </a:pPr>
            <a:r>
              <a:rPr lang="en-US" b="1" dirty="0" smtClean="0">
                <a:cs typeface="Times New Roman" panose="02020603050405020304" pitchFamily="18" charset="0"/>
              </a:rPr>
              <a:t>by, at the hands of </a:t>
            </a:r>
          </a:p>
          <a:p>
            <a:pPr lvl="1"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ὑπό</a:t>
            </a:r>
            <a:r>
              <a:rPr lang="el-GR" b="1" dirty="0" smtClean="0"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cs typeface="Times New Roman" panose="02020603050405020304" pitchFamily="18" charset="0"/>
              </a:rPr>
              <a:t>   (with Gen.)               </a:t>
            </a:r>
          </a:p>
          <a:p>
            <a:pPr eaLnBrk="1" hangingPunct="1">
              <a:defRPr/>
            </a:pPr>
            <a:r>
              <a:rPr lang="en-US" b="1" dirty="0" smtClean="0">
                <a:cs typeface="Times New Roman" panose="02020603050405020304" pitchFamily="18" charset="0"/>
              </a:rPr>
              <a:t>under, below</a:t>
            </a:r>
          </a:p>
          <a:p>
            <a:pPr lvl="1" eaLnBrk="1" hangingPunct="1">
              <a:defRPr/>
            </a:pPr>
            <a:r>
              <a:rPr lang="el-GR" dirty="0" smtClean="0">
                <a:cs typeface="Times New Roman" panose="02020603050405020304" pitchFamily="18" charset="0"/>
              </a:rPr>
              <a:t>ὑπό</a:t>
            </a:r>
            <a:r>
              <a:rPr lang="el-GR" b="1" dirty="0" smtClean="0"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cs typeface="Times New Roman" panose="02020603050405020304" pitchFamily="18" charset="0"/>
              </a:rPr>
              <a:t>   (with Acc.)</a:t>
            </a:r>
          </a:p>
          <a:p>
            <a:pPr lvl="2" eaLnBrk="1" hangingPunct="1">
              <a:defRPr/>
            </a:pPr>
            <a:endParaRPr lang="en-US" b="1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560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685800" y="796925"/>
            <a:ext cx="7772400" cy="7683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Vocabulary</a:t>
            </a:r>
            <a:r>
              <a:rPr lang="el-GR" dirty="0"/>
              <a:t> </a:t>
            </a:r>
            <a:r>
              <a:rPr lang="en-US" dirty="0"/>
              <a:t>Ch. 8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99458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Vocabulary -- Ch. 7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lvl="1" indent="-342900">
              <a:buClr>
                <a:schemeClr val="hlink"/>
              </a:buClr>
              <a:buSzPct val="90000"/>
              <a:buFontTx/>
              <a:buBlip>
                <a:blip r:embed="rId2"/>
              </a:buBlip>
              <a:defRPr/>
            </a:pPr>
            <a:r>
              <a:rPr lang="en-US" sz="3200" dirty="0">
                <a:cs typeface="Times New Roman" panose="02020603050405020304" pitchFamily="18" charset="0"/>
              </a:rPr>
              <a:t>good 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ἀγαθός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ή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όν</a:t>
            </a:r>
            <a:r>
              <a:rPr lang="en-US" dirty="0" smtClean="0">
                <a:cs typeface="Times New Roman" panose="02020603050405020304" pitchFamily="18" charset="0"/>
              </a:rPr>
              <a:t>     </a:t>
            </a:r>
            <a:r>
              <a:rPr lang="en-US" dirty="0">
                <a:cs typeface="Times New Roman" panose="02020603050405020304" pitchFamily="18" charset="0"/>
              </a:rPr>
              <a:t>	</a:t>
            </a:r>
          </a:p>
          <a:p>
            <a:pPr>
              <a:defRPr/>
            </a:pPr>
            <a:r>
              <a:rPr lang="en-US" dirty="0" smtClean="0">
                <a:cs typeface="Times New Roman" panose="02020603050405020304" pitchFamily="18" charset="0"/>
              </a:rPr>
              <a:t>Holy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ἅγιος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α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ον</a:t>
            </a:r>
            <a:r>
              <a:rPr lang="en-US" dirty="0" smtClean="0">
                <a:cs typeface="Times New Roman" panose="02020603050405020304" pitchFamily="18" charset="0"/>
              </a:rPr>
              <a:t>        </a:t>
            </a:r>
            <a:endParaRPr lang="en-US" dirty="0">
              <a:cs typeface="Times New Roman" panose="02020603050405020304" pitchFamily="18" charset="0"/>
            </a:endParaRPr>
          </a:p>
          <a:p>
            <a:pPr marL="342900" lvl="1" indent="-342900">
              <a:buClr>
                <a:schemeClr val="hlink"/>
              </a:buClr>
              <a:buSzPct val="90000"/>
              <a:buFontTx/>
              <a:buBlip>
                <a:blip r:embed="rId2"/>
              </a:buBlip>
              <a:defRPr/>
            </a:pPr>
            <a:r>
              <a:rPr lang="en-US" sz="3200" dirty="0">
                <a:cs typeface="Times New Roman" panose="02020603050405020304" pitchFamily="18" charset="0"/>
              </a:rPr>
              <a:t>righteous 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δίκαιοις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α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ον</a:t>
            </a:r>
            <a:r>
              <a:rPr lang="en-US" dirty="0" smtClean="0">
                <a:cs typeface="Times New Roman" panose="02020603050405020304" pitchFamily="18" charset="0"/>
              </a:rPr>
              <a:t>        </a:t>
            </a:r>
            <a:r>
              <a:rPr lang="en-US" dirty="0">
                <a:latin typeface="Greekth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292118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4513"/>
            <a:ext cx="8229600" cy="609600"/>
          </a:xfrm>
        </p:spPr>
        <p:txBody>
          <a:bodyPr/>
          <a:lstStyle/>
          <a:p>
            <a:pPr>
              <a:defRPr/>
            </a:pPr>
            <a:r>
              <a:rPr lang="en-US" b="1"/>
              <a:t>Vocabulary – Ch. 7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lvl="1" indent="-342900">
              <a:buClr>
                <a:schemeClr val="hlink"/>
              </a:buClr>
              <a:buSzPct val="90000"/>
              <a:buFontTx/>
              <a:buBlip>
                <a:blip r:embed="rId2"/>
              </a:buBlip>
              <a:defRPr/>
            </a:pPr>
            <a:r>
              <a:rPr lang="en-US" sz="3200" dirty="0">
                <a:cs typeface="Times New Roman" panose="02020603050405020304" pitchFamily="18" charset="0"/>
              </a:rPr>
              <a:t>I am 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εἰμί  </a:t>
            </a:r>
            <a:r>
              <a:rPr lang="en-US" dirty="0" smtClean="0">
                <a:cs typeface="Times New Roman" panose="02020603050405020304" pitchFamily="18" charset="0"/>
              </a:rPr>
              <a:t>                              </a:t>
            </a:r>
            <a:r>
              <a:rPr lang="en-US" dirty="0">
                <a:cs typeface="Times New Roman" panose="02020603050405020304" pitchFamily="18" charset="0"/>
              </a:rPr>
              <a:t>	</a:t>
            </a:r>
          </a:p>
          <a:p>
            <a:pPr>
              <a:defRPr/>
            </a:pPr>
            <a:r>
              <a:rPr lang="en-US" dirty="0">
                <a:cs typeface="Times New Roman" panose="02020603050405020304" pitchFamily="18" charset="0"/>
              </a:rPr>
              <a:t>Jewish, a Jew 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Ἰουδαῖος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α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ον</a:t>
            </a:r>
            <a:r>
              <a:rPr lang="en-US" dirty="0" smtClean="0">
                <a:cs typeface="Times New Roman" panose="02020603050405020304" pitchFamily="18" charset="0"/>
              </a:rPr>
              <a:t>    </a:t>
            </a:r>
            <a:r>
              <a:rPr lang="en-US" dirty="0">
                <a:cs typeface="Times New Roman" panose="02020603050405020304" pitchFamily="18" charset="0"/>
              </a:rPr>
              <a:t>	</a:t>
            </a:r>
          </a:p>
          <a:p>
            <a:pPr>
              <a:defRPr/>
            </a:pPr>
            <a:r>
              <a:rPr lang="en-US" dirty="0" smtClean="0">
                <a:cs typeface="Times New Roman" panose="02020603050405020304" pitchFamily="18" charset="0"/>
              </a:rPr>
              <a:t>Great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μέγας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μεγάλη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μέγα</a:t>
            </a:r>
            <a:r>
              <a:rPr lang="en-US" dirty="0" smtClean="0">
                <a:cs typeface="Times New Roman" panose="02020603050405020304" pitchFamily="18" charset="0"/>
              </a:rPr>
              <a:t>   </a:t>
            </a:r>
            <a:endParaRPr 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036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pPr>
              <a:defRPr/>
            </a:pPr>
            <a:r>
              <a:rPr lang="en-US" b="1"/>
              <a:t>Vocabulary -- Ch. 7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105400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Times New Roman" panose="02020603050405020304" pitchFamily="18" charset="0"/>
              </a:rPr>
              <a:t>dead 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νεκρός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ά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όν</a:t>
            </a:r>
            <a:endParaRPr lang="en-US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dirty="0">
                <a:cs typeface="Times New Roman" panose="02020603050405020304" pitchFamily="18" charset="0"/>
              </a:rPr>
              <a:t>no, not 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οὐ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οὐκ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οὐχ</a:t>
            </a:r>
            <a:endParaRPr lang="en-US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dirty="0">
                <a:cs typeface="Times New Roman" panose="02020603050405020304" pitchFamily="18" charset="0"/>
              </a:rPr>
              <a:t>first </a:t>
            </a:r>
          </a:p>
          <a:p>
            <a:pPr>
              <a:defRPr/>
            </a:pPr>
            <a:r>
              <a:rPr lang="el-GR" dirty="0">
                <a:cs typeface="Times New Roman" panose="02020603050405020304" pitchFamily="18" charset="0"/>
              </a:rPr>
              <a:t>π</a:t>
            </a:r>
            <a:r>
              <a:rPr lang="el-GR" dirty="0" smtClean="0">
                <a:cs typeface="Times New Roman" panose="02020603050405020304" pitchFamily="18" charset="0"/>
              </a:rPr>
              <a:t>ρῶτος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η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ον</a:t>
            </a:r>
            <a:endParaRPr lang="en-US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dirty="0">
                <a:cs typeface="Times New Roman" panose="02020603050405020304" pitchFamily="18" charset="0"/>
              </a:rPr>
              <a:t>voice</a:t>
            </a:r>
            <a:r>
              <a:rPr lang="en-US" dirty="0" smtClean="0">
                <a:cs typeface="Times New Roman" panose="02020603050405020304" pitchFamily="18" charset="0"/>
              </a:rPr>
              <a:t>   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φωνή</a:t>
            </a:r>
            <a:r>
              <a:rPr lang="en-US" dirty="0" smtClean="0">
                <a:cs typeface="Times New Roman" panose="02020603050405020304" pitchFamily="18" charset="0"/>
              </a:rPr>
              <a:t>,  -</a:t>
            </a:r>
            <a:r>
              <a:rPr lang="el-GR" dirty="0" smtClean="0">
                <a:cs typeface="Times New Roman" panose="02020603050405020304" pitchFamily="18" charset="0"/>
              </a:rPr>
              <a:t>ῆς</a:t>
            </a:r>
            <a:r>
              <a:rPr lang="en-US" dirty="0" smtClean="0">
                <a:cs typeface="Times New Roman" panose="02020603050405020304" pitchFamily="18" charset="0"/>
              </a:rPr>
              <a:t>,  </a:t>
            </a:r>
            <a:r>
              <a:rPr lang="el-GR" dirty="0" smtClean="0">
                <a:cs typeface="Times New Roman" panose="02020603050405020304" pitchFamily="18" charset="0"/>
              </a:rPr>
              <a:t>ἡ</a:t>
            </a:r>
            <a:r>
              <a:rPr lang="en-US" dirty="0" smtClean="0">
                <a:cs typeface="Times New Roman" panose="02020603050405020304" pitchFamily="18" charset="0"/>
              </a:rPr>
              <a:t>  </a:t>
            </a:r>
            <a:r>
              <a:rPr lang="en-US" dirty="0">
                <a:latin typeface="Greekth" pitchFamily="18" charset="0"/>
              </a:rPr>
              <a:t>	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76695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/>
              <a:t>Chapter 6 Vocabulary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8305800" cy="4876800"/>
          </a:xfrm>
        </p:spPr>
        <p:txBody>
          <a:bodyPr/>
          <a:lstStyle/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ἀπό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(Gen.) </a:t>
            </a:r>
          </a:p>
          <a:p>
            <a:pPr lvl="1">
              <a:defRPr/>
            </a:pPr>
            <a:r>
              <a:rPr lang="en-US" dirty="0">
                <a:cs typeface="Times New Roman" panose="02020603050405020304" pitchFamily="18" charset="0"/>
              </a:rPr>
              <a:t>from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διά  </a:t>
            </a:r>
            <a:r>
              <a:rPr lang="en-US" dirty="0" smtClean="0">
                <a:cs typeface="Times New Roman" panose="02020603050405020304" pitchFamily="18" charset="0"/>
              </a:rPr>
              <a:t>(</a:t>
            </a:r>
            <a:r>
              <a:rPr lang="en-US" dirty="0">
                <a:cs typeface="Times New Roman" panose="02020603050405020304" pitchFamily="18" charset="0"/>
              </a:rPr>
              <a:t>Gen.) </a:t>
            </a:r>
          </a:p>
          <a:p>
            <a:pPr lvl="1">
              <a:defRPr/>
            </a:pPr>
            <a:r>
              <a:rPr lang="en-US" dirty="0">
                <a:cs typeface="Times New Roman" panose="02020603050405020304" pitchFamily="18" charset="0"/>
              </a:rPr>
              <a:t>through 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διά </a:t>
            </a:r>
            <a:r>
              <a:rPr lang="en-US" dirty="0" smtClean="0">
                <a:cs typeface="Times New Roman" panose="02020603050405020304" pitchFamily="18" charset="0"/>
              </a:rPr>
              <a:t>(</a:t>
            </a:r>
            <a:r>
              <a:rPr lang="en-US" dirty="0">
                <a:cs typeface="Times New Roman" panose="02020603050405020304" pitchFamily="18" charset="0"/>
              </a:rPr>
              <a:t>Acc.) </a:t>
            </a:r>
          </a:p>
          <a:p>
            <a:pPr lvl="1">
              <a:defRPr/>
            </a:pPr>
            <a:r>
              <a:rPr lang="en-US" dirty="0">
                <a:cs typeface="Times New Roman" panose="02020603050405020304" pitchFamily="18" charset="0"/>
              </a:rPr>
              <a:t>on account of</a:t>
            </a:r>
          </a:p>
          <a:p>
            <a:pPr>
              <a:defRPr/>
            </a:pPr>
            <a:r>
              <a:rPr lang="el-GR" dirty="0" smtClean="0">
                <a:cs typeface="Times New Roman" panose="02020603050405020304" pitchFamily="18" charset="0"/>
              </a:rPr>
              <a:t>εἰς </a:t>
            </a:r>
            <a:r>
              <a:rPr lang="en-US" dirty="0" smtClean="0">
                <a:cs typeface="Times New Roman" panose="02020603050405020304" pitchFamily="18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(Acc.) </a:t>
            </a:r>
          </a:p>
          <a:p>
            <a:pPr lvl="1">
              <a:defRPr/>
            </a:pPr>
            <a:r>
              <a:rPr lang="en-US" dirty="0">
                <a:cs typeface="Times New Roman" panose="02020603050405020304" pitchFamily="18" charset="0"/>
              </a:rPr>
              <a:t>into </a:t>
            </a:r>
          </a:p>
        </p:txBody>
      </p:sp>
    </p:spTree>
    <p:extLst>
      <p:ext uri="{BB962C8B-B14F-4D97-AF65-F5344CB8AC3E}">
        <p14:creationId xmlns:p14="http://schemas.microsoft.com/office/powerpoint/2010/main" val="750253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1073</TotalTime>
  <Words>3912</Words>
  <Application>Microsoft Office PowerPoint</Application>
  <PresentationFormat>On-screen Show (4:3)</PresentationFormat>
  <Paragraphs>1354</Paragraphs>
  <Slides>158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158</vt:i4>
      </vt:variant>
    </vt:vector>
  </HeadingPairs>
  <TitlesOfParts>
    <vt:vector size="164" baseType="lpstr">
      <vt:lpstr>Garamond</vt:lpstr>
      <vt:lpstr>Arial</vt:lpstr>
      <vt:lpstr>Wingdings</vt:lpstr>
      <vt:lpstr>Times New Roman</vt:lpstr>
      <vt:lpstr>Greekth</vt:lpstr>
      <vt:lpstr>Stream</vt:lpstr>
      <vt:lpstr>Mastering NT Greek</vt:lpstr>
      <vt:lpstr>Warm-ups</vt:lpstr>
      <vt:lpstr>Rapping the Lord’s Prayer</vt:lpstr>
      <vt:lpstr>Rapping the Lord’s Prayer</vt:lpstr>
      <vt:lpstr>Rapping the Lord’s Prayer</vt:lpstr>
      <vt:lpstr>Rapping the Lord’s Prayer</vt:lpstr>
      <vt:lpstr>2-1-2 Paradigms - Chant this</vt:lpstr>
      <vt:lpstr>3rd Declension Chantables</vt:lpstr>
      <vt:lpstr>PAI Verb Chant</vt:lpstr>
      <vt:lpstr>The "is" verb PAI  -- εἰμί  </vt:lpstr>
      <vt:lpstr>Imperfect εἰμί       </vt:lpstr>
      <vt:lpstr> Person Personal Pronoun Chant</vt:lpstr>
      <vt:lpstr>Present Middle/Passive Indicative </vt:lpstr>
      <vt:lpstr>Shape of the Future in Greek</vt:lpstr>
      <vt:lpstr>Future Middle Paradigm</vt:lpstr>
      <vt:lpstr>Demonstrative and Relative Pronouns Summary</vt:lpstr>
      <vt:lpstr>Imperfect Active Paradigm of λύω</vt:lpstr>
      <vt:lpstr>Imperfect Middle/Passive (IM/PI) </vt:lpstr>
      <vt:lpstr>Second Aorist Active Chant</vt:lpstr>
      <vt:lpstr>Second Aorist Middle Chant</vt:lpstr>
      <vt:lpstr>Aorist Stem Changes -- 8 to know</vt:lpstr>
      <vt:lpstr>1st Aorist Active Paradigm </vt:lpstr>
      <vt:lpstr>1st Aorist Middle Paradigm </vt:lpstr>
      <vt:lpstr>Chanting the Present Particple Chant </vt:lpstr>
      <vt:lpstr>Aorist Participle Chant </vt:lpstr>
      <vt:lpstr>Perfect Participle Chant</vt:lpstr>
      <vt:lpstr>Infinitive Endings to Chant</vt:lpstr>
      <vt:lpstr>          Subjunctive Chant</vt:lpstr>
      <vt:lpstr>Imperative ending soft shoe</vt:lpstr>
      <vt:lpstr>5 Bad Boys </vt:lpstr>
      <vt:lpstr>Cardinal counting chant:</vt:lpstr>
      <vt:lpstr>Case Revisited </vt:lpstr>
      <vt:lpstr>Introduction:  Case Revisited</vt:lpstr>
      <vt:lpstr>Genitive Summary:  TP  ROADS</vt:lpstr>
      <vt:lpstr>Genitive:  Possessive &amp; Relational</vt:lpstr>
      <vt:lpstr>Genitive:  Descriptive</vt:lpstr>
      <vt:lpstr>Genitive:  Subjective</vt:lpstr>
      <vt:lpstr>Genitive:  Objective</vt:lpstr>
      <vt:lpstr>Genitive:  Time &amp; Agency</vt:lpstr>
      <vt:lpstr>Genitive Summary:  TP  ROADS</vt:lpstr>
      <vt:lpstr>Dative Summary:   I I  LIST</vt:lpstr>
      <vt:lpstr>Dative:  Indirect object</vt:lpstr>
      <vt:lpstr>Dative:  Interest &amp; Location</vt:lpstr>
      <vt:lpstr>Dative:  Instrument &amp; Time</vt:lpstr>
      <vt:lpstr>Dative:  Sphere</vt:lpstr>
      <vt:lpstr>Dative Summary:   I I  LIST</vt:lpstr>
      <vt:lpstr>Chapter 28 Vocabulary</vt:lpstr>
      <vt:lpstr>Chapter 28 Vocabulary</vt:lpstr>
      <vt:lpstr>Vocabulary Review</vt:lpstr>
      <vt:lpstr>Chapter 28 Vocabulary</vt:lpstr>
      <vt:lpstr>Chapter 28 Vocabulary</vt:lpstr>
      <vt:lpstr>Chapter 27 Vocabulary </vt:lpstr>
      <vt:lpstr>Chapter 27 Vocabulary </vt:lpstr>
      <vt:lpstr>Chapter 26 Vocabulary</vt:lpstr>
      <vt:lpstr>Chapter 26 Vocabulary</vt:lpstr>
      <vt:lpstr>Chapter 25 Vocabulary</vt:lpstr>
      <vt:lpstr>Chapter 25 Vocabulary</vt:lpstr>
      <vt:lpstr>Chapter 24 Vocabulary</vt:lpstr>
      <vt:lpstr>Chapter 24 Vocabulary </vt:lpstr>
      <vt:lpstr>Chapter 23 Vocabulary </vt:lpstr>
      <vt:lpstr>Chapter 23 Vocabulary </vt:lpstr>
      <vt:lpstr>Chapter 22 Vocabulary</vt:lpstr>
      <vt:lpstr>Chapter 22 Vocabulary</vt:lpstr>
      <vt:lpstr>  Chapter 21 Vocabulary</vt:lpstr>
      <vt:lpstr>Chapter 21 Vocabulary </vt:lpstr>
      <vt:lpstr>Chapter 20 Vocabulary</vt:lpstr>
      <vt:lpstr>Chapter 20 Vocabulary</vt:lpstr>
      <vt:lpstr>Chapter 19 Vocabulary</vt:lpstr>
      <vt:lpstr>Chapter 19 Vocabulary</vt:lpstr>
      <vt:lpstr>Chapter 18 Vocabulary</vt:lpstr>
      <vt:lpstr>Chapter 18 Vocabulary</vt:lpstr>
      <vt:lpstr>Chapter 17 Vocabulary</vt:lpstr>
      <vt:lpstr>Chapter 17 Vocabulary</vt:lpstr>
      <vt:lpstr> Chapter 16  Vocabulary</vt:lpstr>
      <vt:lpstr>Chapter 16  Vocabulary</vt:lpstr>
      <vt:lpstr> Chapter 15  Vocabulary</vt:lpstr>
      <vt:lpstr>Chapter 15  Vocabulary</vt:lpstr>
      <vt:lpstr>Chapter 14  Vocabulary</vt:lpstr>
      <vt:lpstr>Chapter 14 Vocabulary</vt:lpstr>
      <vt:lpstr>Chapter 13  Vocabulary </vt:lpstr>
      <vt:lpstr>Chapter 13  Vocabulary  </vt:lpstr>
      <vt:lpstr>Chapter 12 Vocabulary </vt:lpstr>
      <vt:lpstr>Chapter 12 Vocabulary </vt:lpstr>
      <vt:lpstr>Chapter 12 Vocabulary</vt:lpstr>
      <vt:lpstr>Chapter 11 Vocabulary</vt:lpstr>
      <vt:lpstr>Chapter 11 Vocabulary</vt:lpstr>
      <vt:lpstr>Chapter 11 Vocabulary</vt:lpstr>
      <vt:lpstr>Chapter 11 Vocabulary</vt:lpstr>
      <vt:lpstr>Vocabulary Ch. 10</vt:lpstr>
      <vt:lpstr>Vocabulary Ch. 10</vt:lpstr>
      <vt:lpstr>Vocabulary Ch. 9</vt:lpstr>
      <vt:lpstr>Vocabulary Ch. 9</vt:lpstr>
      <vt:lpstr>Vocabulary Ch. 8</vt:lpstr>
      <vt:lpstr>Vocabulary Ch. 8</vt:lpstr>
      <vt:lpstr>Vocabulary Ch. 8</vt:lpstr>
      <vt:lpstr>Vocabulary -- Ch. 7</vt:lpstr>
      <vt:lpstr>Vocabulary – Ch. 7</vt:lpstr>
      <vt:lpstr>Vocabulary -- Ch. 7</vt:lpstr>
      <vt:lpstr>Chapter 6 Vocabulary</vt:lpstr>
      <vt:lpstr>Chapter 6 Vocabulary</vt:lpstr>
      <vt:lpstr>Chapter 6 Vocabulary </vt:lpstr>
      <vt:lpstr>Chapter 6 Vocabulary</vt:lpstr>
      <vt:lpstr>Ch. 5 -- Vocabulary </vt:lpstr>
      <vt:lpstr>Ch. 5 -- Vocabulary </vt:lpstr>
      <vt:lpstr>Ch. 4 -- Vocabulary</vt:lpstr>
      <vt:lpstr>Ch. 4 -- Vocabulary </vt:lpstr>
      <vt:lpstr>Ch. 3 -- Vocabulary</vt:lpstr>
      <vt:lpstr>Ch. 3 -- Vocabulary</vt:lpstr>
      <vt:lpstr>Ch. 2 -- Vocabulary</vt:lpstr>
      <vt:lpstr>Ch. 2 -- Vocabulary</vt:lpstr>
      <vt:lpstr>Ch. 1 -- Vocabulary</vt:lpstr>
      <vt:lpstr>Ch. 1 -- Vocabulary </vt:lpstr>
      <vt:lpstr>In Order Vocabulary Review</vt:lpstr>
      <vt:lpstr>Ch. 1 -- Vocabulary</vt:lpstr>
      <vt:lpstr>Ch. 1 -- Vocabulary </vt:lpstr>
      <vt:lpstr>Ch. 2 -- Vocabulary</vt:lpstr>
      <vt:lpstr>Ch. 2 -- Vocabulary</vt:lpstr>
      <vt:lpstr>Ch. 3 -- Vocabulary</vt:lpstr>
      <vt:lpstr>Ch. 3 -- Vocabulary</vt:lpstr>
      <vt:lpstr>Ch. 4 -- Vocabulary</vt:lpstr>
      <vt:lpstr>Ch. 4 -- Vocabulary </vt:lpstr>
      <vt:lpstr>Ch. 5 -- Vocabulary </vt:lpstr>
      <vt:lpstr>Ch. 5 -- Vocabulary </vt:lpstr>
      <vt:lpstr>Chapter 6 Vocabulary</vt:lpstr>
      <vt:lpstr>Chapter 6 Vocabulary</vt:lpstr>
      <vt:lpstr>Chapter 6 Vocabulary </vt:lpstr>
      <vt:lpstr>Chapter 6 Vocabulary</vt:lpstr>
      <vt:lpstr>Vocabulary -- Ch. 7</vt:lpstr>
      <vt:lpstr>Vocabulary – Ch. 7</vt:lpstr>
      <vt:lpstr>Vocabulary -- Ch. 7</vt:lpstr>
      <vt:lpstr>Vocabulary Ch. 8</vt:lpstr>
      <vt:lpstr>Vocabulary Ch. 8</vt:lpstr>
      <vt:lpstr>Vocabulary Ch. 8</vt:lpstr>
      <vt:lpstr>Vocabulary Ch. 9</vt:lpstr>
      <vt:lpstr>Vocabulary Ch. 9</vt:lpstr>
      <vt:lpstr>Vocabulary Ch. 10</vt:lpstr>
      <vt:lpstr>Vocabulary Ch. 10</vt:lpstr>
      <vt:lpstr>Chapter 11 Vocabulary</vt:lpstr>
      <vt:lpstr>Chapter 11 Vocabulary</vt:lpstr>
      <vt:lpstr>Chapter 11 Vocabulary</vt:lpstr>
      <vt:lpstr>Chapter 11 Vocabulary</vt:lpstr>
      <vt:lpstr>Chapter 12 Vocabulary </vt:lpstr>
      <vt:lpstr>Chapter 12 Vocabulary </vt:lpstr>
      <vt:lpstr>Chapter 12 Vocabulary</vt:lpstr>
      <vt:lpstr>Chapter 13  Vocabulary </vt:lpstr>
      <vt:lpstr>Chapter 13  Vocabulary  </vt:lpstr>
      <vt:lpstr>Chapter 14  Vocabulary</vt:lpstr>
      <vt:lpstr>Chapter 14 Vocabulary</vt:lpstr>
      <vt:lpstr> Chapter 15  Vocabulary</vt:lpstr>
      <vt:lpstr>Chapter 15  Vocabulary</vt:lpstr>
      <vt:lpstr> Chapter 16  Vocabulary</vt:lpstr>
      <vt:lpstr>Chapter 16  Vocabulary</vt:lpstr>
      <vt:lpstr>Chapter 17 Vocabulary</vt:lpstr>
      <vt:lpstr>Chapter 17 Vocabulary</vt:lpstr>
      <vt:lpstr>Chapter 18 Vocabulary</vt:lpstr>
      <vt:lpstr>Chapter 18 Vocabulary</vt:lpstr>
      <vt:lpstr>Chapter 19 Vocabulary</vt:lpstr>
      <vt:lpstr>Chapter 19 Vocabulary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Revisited:  Gen./Dat.</dc:title>
  <dc:creator>Ted Hildebrandt</dc:creator>
  <cp:lastModifiedBy>ted</cp:lastModifiedBy>
  <cp:revision>71</cp:revision>
  <dcterms:created xsi:type="dcterms:W3CDTF">2002-03-04T12:17:39Z</dcterms:created>
  <dcterms:modified xsi:type="dcterms:W3CDTF">2015-11-25T16:17:48Z</dcterms:modified>
</cp:coreProperties>
</file>